
<file path=[Content_Types].xml><?xml version="1.0" encoding="utf-8"?>
<Types xmlns="http://schemas.openxmlformats.org/package/2006/content-types">
  <Default Extension="png" ContentType="image/png"/>
  <Default Extension="svg" ContentType="image/svg+xml"/>
  <Default Extension="rels" ContentType="application/vnd.openxmlformats-package.relationships+xml"/>
  <Default Extension="xml" ContentType="application/xml"/>
  <Default Extension="fntdata" ContentType="application/x-fontdata"/>
  <Default Extension="gif" ContentType="image/gi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autoCompressPictures="0">
  <p:sldMasterIdLst>
    <p:sldMasterId id="2147483659" r:id="rId1"/>
  </p:sldMasterIdLst>
  <p:notesMasterIdLst>
    <p:notesMasterId r:id="rId46"/>
  </p:notesMasterIdLst>
  <p:sldIdLst>
    <p:sldId id="256" r:id="rId2"/>
    <p:sldId id="334" r:id="rId3"/>
    <p:sldId id="257" r:id="rId4"/>
    <p:sldId id="376" r:id="rId5"/>
    <p:sldId id="378" r:id="rId6"/>
    <p:sldId id="379" r:id="rId7"/>
    <p:sldId id="294" r:id="rId8"/>
    <p:sldId id="380" r:id="rId9"/>
    <p:sldId id="368" r:id="rId10"/>
    <p:sldId id="385" r:id="rId11"/>
    <p:sldId id="386" r:id="rId12"/>
    <p:sldId id="387" r:id="rId13"/>
    <p:sldId id="389" r:id="rId14"/>
    <p:sldId id="391" r:id="rId15"/>
    <p:sldId id="392" r:id="rId16"/>
    <p:sldId id="393" r:id="rId17"/>
    <p:sldId id="394" r:id="rId18"/>
    <p:sldId id="395" r:id="rId19"/>
    <p:sldId id="408" r:id="rId20"/>
    <p:sldId id="381" r:id="rId21"/>
    <p:sldId id="396" r:id="rId22"/>
    <p:sldId id="397" r:id="rId23"/>
    <p:sldId id="398" r:id="rId24"/>
    <p:sldId id="399" r:id="rId25"/>
    <p:sldId id="400" r:id="rId26"/>
    <p:sldId id="292" r:id="rId27"/>
    <p:sldId id="401" r:id="rId28"/>
    <p:sldId id="402" r:id="rId29"/>
    <p:sldId id="403" r:id="rId30"/>
    <p:sldId id="404" r:id="rId31"/>
    <p:sldId id="357" r:id="rId32"/>
    <p:sldId id="405" r:id="rId33"/>
    <p:sldId id="412" r:id="rId34"/>
    <p:sldId id="413" r:id="rId35"/>
    <p:sldId id="414" r:id="rId36"/>
    <p:sldId id="406" r:id="rId37"/>
    <p:sldId id="415" r:id="rId38"/>
    <p:sldId id="416" r:id="rId39"/>
    <p:sldId id="410" r:id="rId40"/>
    <p:sldId id="411" r:id="rId41"/>
    <p:sldId id="407" r:id="rId42"/>
    <p:sldId id="417" r:id="rId43"/>
    <p:sldId id="367" r:id="rId44"/>
    <p:sldId id="289" r:id="rId45"/>
  </p:sldIdLst>
  <p:sldSz cx="9144000" cy="5143500" type="screen16x9"/>
  <p:notesSz cx="6858000" cy="9144000"/>
  <p:embeddedFontLst>
    <p:embeddedFont>
      <p:font typeface="Roboto" panose="02000000000000000000" pitchFamily="2" charset="0"/>
      <p:regular r:id="rId47"/>
      <p:bold r:id="rId48"/>
      <p:italic r:id="rId49"/>
      <p:boldItalic r:id="rId5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Ignacio Lopez Moreno" initials="" lastIdx="1" clrIdx="0"/>
  <p:cmAuthor id="1" name="Alan Papir" initials="" lastIdx="2" clrIdx="1"/>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D9FEA8"/>
    <a:srgbClr val="C5FE8D"/>
    <a:srgbClr val="00000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10E07A5-0D84-4496-8E13-A0CC3D2523DF}">
  <a:tblStyle styleId="{010E07A5-0D84-4496-8E13-A0CC3D2523D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882"/>
    <p:restoredTop sz="96414"/>
  </p:normalViewPr>
  <p:slideViewPr>
    <p:cSldViewPr snapToGrid="0">
      <p:cViewPr varScale="1">
        <p:scale>
          <a:sx n="213" d="100"/>
          <a:sy n="213" d="100"/>
        </p:scale>
        <p:origin x="176" y="192"/>
      </p:cViewPr>
      <p:guideLst>
        <p:guide orient="horz" pos="1620"/>
        <p:guide pos="2880"/>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1.fntdata"/><Relationship Id="rId50" Type="http://schemas.openxmlformats.org/officeDocument/2006/relationships/font" Target="fonts/font4.fntdata"/><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2.fntdata"/><Relationship Id="rId8" Type="http://schemas.openxmlformats.org/officeDocument/2006/relationships/slide" Target="slides/slide7.xml"/><Relationship Id="rId51" Type="http://schemas.openxmlformats.org/officeDocument/2006/relationships/commentAuthors" Target="commentAuthor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Shape 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arxiv.org/abs/1710.10467"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Shape 7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8" name="Shape 7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dirty="0"/>
              <a:t>Paper: </a:t>
            </a:r>
            <a:r>
              <a:rPr lang="en" u="sng" dirty="0">
                <a:solidFill>
                  <a:schemeClr val="hlink"/>
                </a:solidFill>
                <a:hlinkClick r:id="rId3"/>
              </a:rPr>
              <a:t>https://arxiv.org/abs/1710.10467</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Shape 3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9" name="Shape 39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Tree>
    <p:extLst>
      <p:ext uri="{BB962C8B-B14F-4D97-AF65-F5344CB8AC3E}">
        <p14:creationId xmlns:p14="http://schemas.microsoft.com/office/powerpoint/2010/main" val="32086071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Shape 3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9" name="Shape 39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Tree>
    <p:extLst>
      <p:ext uri="{BB962C8B-B14F-4D97-AF65-F5344CB8AC3E}">
        <p14:creationId xmlns:p14="http://schemas.microsoft.com/office/powerpoint/2010/main" val="30495351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 name="Shape 8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4251461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Shape 3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9" name="Shape 39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Tree>
    <p:extLst>
      <p:ext uri="{BB962C8B-B14F-4D97-AF65-F5344CB8AC3E}">
        <p14:creationId xmlns:p14="http://schemas.microsoft.com/office/powerpoint/2010/main" val="7607646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Shape 3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9" name="Shape 39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Tree>
    <p:extLst>
      <p:ext uri="{BB962C8B-B14F-4D97-AF65-F5344CB8AC3E}">
        <p14:creationId xmlns:p14="http://schemas.microsoft.com/office/powerpoint/2010/main" val="37942060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Shape 3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9" name="Shape 39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Tree>
    <p:extLst>
      <p:ext uri="{BB962C8B-B14F-4D97-AF65-F5344CB8AC3E}">
        <p14:creationId xmlns:p14="http://schemas.microsoft.com/office/powerpoint/2010/main" val="15048058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Shape 3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9" name="Shape 39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Tree>
    <p:extLst>
      <p:ext uri="{BB962C8B-B14F-4D97-AF65-F5344CB8AC3E}">
        <p14:creationId xmlns:p14="http://schemas.microsoft.com/office/powerpoint/2010/main" val="1462082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Shape 3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9" name="Shape 39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Tree>
    <p:extLst>
      <p:ext uri="{BB962C8B-B14F-4D97-AF65-F5344CB8AC3E}">
        <p14:creationId xmlns:p14="http://schemas.microsoft.com/office/powerpoint/2010/main" val="1604123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Shape 3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9" name="Shape 39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Tree>
    <p:extLst>
      <p:ext uri="{BB962C8B-B14F-4D97-AF65-F5344CB8AC3E}">
        <p14:creationId xmlns:p14="http://schemas.microsoft.com/office/powerpoint/2010/main" val="33618913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Shape 3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9" name="Shape 39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Tree>
    <p:extLst>
      <p:ext uri="{BB962C8B-B14F-4D97-AF65-F5344CB8AC3E}">
        <p14:creationId xmlns:p14="http://schemas.microsoft.com/office/powerpoint/2010/main" val="34536261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Shape 3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9" name="Shape 39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Tree>
    <p:extLst>
      <p:ext uri="{BB962C8B-B14F-4D97-AF65-F5344CB8AC3E}">
        <p14:creationId xmlns:p14="http://schemas.microsoft.com/office/powerpoint/2010/main" val="422243323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 name="Shape 8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222905895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Shape 3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9" name="Shape 39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Tree>
    <p:extLst>
      <p:ext uri="{BB962C8B-B14F-4D97-AF65-F5344CB8AC3E}">
        <p14:creationId xmlns:p14="http://schemas.microsoft.com/office/powerpoint/2010/main" val="6503413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Shape 3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9" name="Shape 39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Tree>
    <p:extLst>
      <p:ext uri="{BB962C8B-B14F-4D97-AF65-F5344CB8AC3E}">
        <p14:creationId xmlns:p14="http://schemas.microsoft.com/office/powerpoint/2010/main" val="42312528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Shape 3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9" name="Shape 39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Tree>
    <p:extLst>
      <p:ext uri="{BB962C8B-B14F-4D97-AF65-F5344CB8AC3E}">
        <p14:creationId xmlns:p14="http://schemas.microsoft.com/office/powerpoint/2010/main" val="364030584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Shape 3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9" name="Shape 39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Tree>
    <p:extLst>
      <p:ext uri="{BB962C8B-B14F-4D97-AF65-F5344CB8AC3E}">
        <p14:creationId xmlns:p14="http://schemas.microsoft.com/office/powerpoint/2010/main" val="40494746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Shape 3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9" name="Shape 39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Tree>
    <p:extLst>
      <p:ext uri="{BB962C8B-B14F-4D97-AF65-F5344CB8AC3E}">
        <p14:creationId xmlns:p14="http://schemas.microsoft.com/office/powerpoint/2010/main" val="73446281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 name="Shape 8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4870333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Shape 3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9" name="Shape 39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Tree>
    <p:extLst>
      <p:ext uri="{BB962C8B-B14F-4D97-AF65-F5344CB8AC3E}">
        <p14:creationId xmlns:p14="http://schemas.microsoft.com/office/powerpoint/2010/main" val="134198125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Shape 3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9" name="Shape 39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Tree>
    <p:extLst>
      <p:ext uri="{BB962C8B-B14F-4D97-AF65-F5344CB8AC3E}">
        <p14:creationId xmlns:p14="http://schemas.microsoft.com/office/powerpoint/2010/main" val="81211228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Shape 3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9" name="Shape 39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Tree>
    <p:extLst>
      <p:ext uri="{BB962C8B-B14F-4D97-AF65-F5344CB8AC3E}">
        <p14:creationId xmlns:p14="http://schemas.microsoft.com/office/powerpoint/2010/main" val="36894231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 name="Shape 8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Shape 3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9" name="Shape 39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Tree>
    <p:extLst>
      <p:ext uri="{BB962C8B-B14F-4D97-AF65-F5344CB8AC3E}">
        <p14:creationId xmlns:p14="http://schemas.microsoft.com/office/powerpoint/2010/main" val="281289044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8"/>
        <p:cNvGrpSpPr/>
        <p:nvPr/>
      </p:nvGrpSpPr>
      <p:grpSpPr>
        <a:xfrm>
          <a:off x="0" y="0"/>
          <a:ext cx="0" cy="0"/>
          <a:chOff x="0" y="0"/>
          <a:chExt cx="0" cy="0"/>
        </a:xfrm>
      </p:grpSpPr>
      <p:sp>
        <p:nvSpPr>
          <p:cNvPr id="499" name="Shape 49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00" name="Shape 50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246857526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Shape 3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9" name="Shape 39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Tree>
    <p:extLst>
      <p:ext uri="{BB962C8B-B14F-4D97-AF65-F5344CB8AC3E}">
        <p14:creationId xmlns:p14="http://schemas.microsoft.com/office/powerpoint/2010/main" val="208770053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Shape 3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9" name="Shape 39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Tree>
    <p:extLst>
      <p:ext uri="{BB962C8B-B14F-4D97-AF65-F5344CB8AC3E}">
        <p14:creationId xmlns:p14="http://schemas.microsoft.com/office/powerpoint/2010/main" val="286459636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Shape 3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9" name="Shape 39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Tree>
    <p:extLst>
      <p:ext uri="{BB962C8B-B14F-4D97-AF65-F5344CB8AC3E}">
        <p14:creationId xmlns:p14="http://schemas.microsoft.com/office/powerpoint/2010/main" val="301448613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Shape 3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9" name="Shape 39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Tree>
    <p:extLst>
      <p:ext uri="{BB962C8B-B14F-4D97-AF65-F5344CB8AC3E}">
        <p14:creationId xmlns:p14="http://schemas.microsoft.com/office/powerpoint/2010/main" val="162557027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Shape 3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9" name="Shape 39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Tree>
    <p:extLst>
      <p:ext uri="{BB962C8B-B14F-4D97-AF65-F5344CB8AC3E}">
        <p14:creationId xmlns:p14="http://schemas.microsoft.com/office/powerpoint/2010/main" val="101916939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Shape 3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9" name="Shape 39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Tree>
    <p:extLst>
      <p:ext uri="{BB962C8B-B14F-4D97-AF65-F5344CB8AC3E}">
        <p14:creationId xmlns:p14="http://schemas.microsoft.com/office/powerpoint/2010/main" val="157326260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Shape 3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9" name="Shape 39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Tree>
    <p:extLst>
      <p:ext uri="{BB962C8B-B14F-4D97-AF65-F5344CB8AC3E}">
        <p14:creationId xmlns:p14="http://schemas.microsoft.com/office/powerpoint/2010/main" val="147726241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Shape 3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9" name="Shape 39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Tree>
    <p:extLst>
      <p:ext uri="{BB962C8B-B14F-4D97-AF65-F5344CB8AC3E}">
        <p14:creationId xmlns:p14="http://schemas.microsoft.com/office/powerpoint/2010/main" val="23963825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rtl="0">
              <a:buNone/>
            </a:pPr>
            <a:r>
              <a:rPr lang="en-US" sz="1100" b="0" i="0" u="none" strike="noStrike" cap="none" dirty="0">
                <a:solidFill>
                  <a:srgbClr val="000000"/>
                </a:solidFill>
                <a:effectLst/>
                <a:latin typeface="Arial"/>
                <a:ea typeface="Arial"/>
                <a:cs typeface="Arial"/>
                <a:sym typeface="Arial"/>
              </a:rPr>
              <a:t>The problem we are solving is known as the cocktail party problem.</a:t>
            </a:r>
            <a:endParaRPr lang="en-US" b="0" dirty="0">
              <a:effectLst/>
            </a:endParaRPr>
          </a:p>
          <a:p>
            <a:pPr marL="158750" indent="0" rtl="0">
              <a:buNone/>
            </a:pPr>
            <a:br>
              <a:rPr lang="en-US" b="0" dirty="0">
                <a:effectLst/>
              </a:rPr>
            </a:br>
            <a:r>
              <a:rPr lang="en-US" sz="1100" b="0" i="0" u="none" strike="noStrike" cap="none" dirty="0">
                <a:solidFill>
                  <a:srgbClr val="000000"/>
                </a:solidFill>
                <a:effectLst/>
                <a:latin typeface="Arial"/>
                <a:ea typeface="Arial"/>
                <a:cs typeface="Arial"/>
                <a:sym typeface="Arial"/>
              </a:rPr>
              <a:t>When multiple talkers are speaking, and you only want to listen to one person, that's easy for human but difficult for machines.</a:t>
            </a:r>
            <a:endParaRPr lang="en-US" b="0" dirty="0">
              <a:effectLst/>
            </a:endParaRPr>
          </a:p>
          <a:p>
            <a:pPr marL="158750" indent="0" rtl="0">
              <a:buNone/>
            </a:pPr>
            <a:br>
              <a:rPr lang="en-US" b="0" dirty="0">
                <a:effectLst/>
              </a:rPr>
            </a:br>
            <a:r>
              <a:rPr lang="en-US" sz="1100" b="0" i="0" u="none" strike="noStrike" cap="none" dirty="0">
                <a:solidFill>
                  <a:srgbClr val="000000"/>
                </a:solidFill>
                <a:effectLst/>
                <a:latin typeface="Arial"/>
                <a:ea typeface="Arial"/>
                <a:cs typeface="Arial"/>
                <a:sym typeface="Arial"/>
              </a:rPr>
              <a:t>If there are multiple channels, like human has two ears, multi-channel blind separation algorithms can be used.</a:t>
            </a:r>
            <a:endParaRPr lang="en-US" b="0" dirty="0">
              <a:effectLst/>
            </a:endParaRPr>
          </a:p>
          <a:p>
            <a:pPr marL="158750" indent="0" rtl="0">
              <a:buNone/>
            </a:pPr>
            <a:br>
              <a:rPr lang="en-US" b="0" dirty="0">
                <a:effectLst/>
              </a:rPr>
            </a:br>
            <a:r>
              <a:rPr lang="en-US" sz="1100" b="0" i="0" u="none" strike="noStrike" cap="none" dirty="0">
                <a:solidFill>
                  <a:srgbClr val="000000"/>
                </a:solidFill>
                <a:effectLst/>
                <a:latin typeface="Arial"/>
                <a:ea typeface="Arial"/>
                <a:cs typeface="Arial"/>
                <a:sym typeface="Arial"/>
              </a:rPr>
              <a:t>But many devices like mobile phones only have one microphone, then single-channel blind separation algorithms can be used.</a:t>
            </a:r>
            <a:endParaRPr lang="en-US" b="0" dirty="0">
              <a:effectLst/>
            </a:endParaRPr>
          </a:p>
          <a:p>
            <a:pPr marL="158750" indent="0">
              <a:buNone/>
            </a:pPr>
            <a:br>
              <a:rPr lang="en-US" dirty="0"/>
            </a:br>
            <a:endParaRPr lang="en-US" dirty="0"/>
          </a:p>
        </p:txBody>
      </p:sp>
    </p:spTree>
    <p:extLst>
      <p:ext uri="{BB962C8B-B14F-4D97-AF65-F5344CB8AC3E}">
        <p14:creationId xmlns:p14="http://schemas.microsoft.com/office/powerpoint/2010/main" val="9655441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Shape 3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9" name="Shape 39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Tree>
    <p:extLst>
      <p:ext uri="{BB962C8B-B14F-4D97-AF65-F5344CB8AC3E}">
        <p14:creationId xmlns:p14="http://schemas.microsoft.com/office/powerpoint/2010/main" val="122279401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Shape 3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9" name="Shape 39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Tree>
    <p:extLst>
      <p:ext uri="{BB962C8B-B14F-4D97-AF65-F5344CB8AC3E}">
        <p14:creationId xmlns:p14="http://schemas.microsoft.com/office/powerpoint/2010/main" val="101100787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Shape 3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9" name="Shape 39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Tree>
    <p:extLst>
      <p:ext uri="{BB962C8B-B14F-4D97-AF65-F5344CB8AC3E}">
        <p14:creationId xmlns:p14="http://schemas.microsoft.com/office/powerpoint/2010/main" val="164206664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Shape 3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9" name="Shape 39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Tree>
    <p:extLst>
      <p:ext uri="{BB962C8B-B14F-4D97-AF65-F5344CB8AC3E}">
        <p14:creationId xmlns:p14="http://schemas.microsoft.com/office/powerpoint/2010/main" val="347821627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2"/>
        <p:cNvGrpSpPr/>
        <p:nvPr/>
      </p:nvGrpSpPr>
      <p:grpSpPr>
        <a:xfrm>
          <a:off x="0" y="0"/>
          <a:ext cx="0" cy="0"/>
          <a:chOff x="0" y="0"/>
          <a:chExt cx="0" cy="0"/>
        </a:xfrm>
      </p:grpSpPr>
      <p:sp>
        <p:nvSpPr>
          <p:cNvPr id="543" name="Shape 54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4" name="Shape 54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rtl="0">
              <a:buNone/>
            </a:pPr>
            <a:r>
              <a:rPr lang="en-US" sz="1100" b="0" i="0" u="none" strike="noStrike" cap="none" dirty="0">
                <a:solidFill>
                  <a:srgbClr val="000000"/>
                </a:solidFill>
                <a:effectLst/>
                <a:latin typeface="Arial"/>
                <a:ea typeface="Arial"/>
                <a:cs typeface="Arial"/>
                <a:sym typeface="Arial"/>
              </a:rPr>
              <a:t>For example, if you have an Android Phone or Google Home device, you can enable </a:t>
            </a:r>
            <a:r>
              <a:rPr lang="en-US" sz="1100" b="0" i="0" u="none" strike="noStrike" cap="none" dirty="0" err="1">
                <a:solidFill>
                  <a:srgbClr val="000000"/>
                </a:solidFill>
                <a:effectLst/>
                <a:latin typeface="Arial"/>
                <a:ea typeface="Arial"/>
                <a:cs typeface="Arial"/>
                <a:sym typeface="Arial"/>
              </a:rPr>
              <a:t>VoiceMatch</a:t>
            </a:r>
            <a:r>
              <a:rPr lang="en-US" sz="1100" b="0" i="0" u="none" strike="noStrike" cap="none" dirty="0">
                <a:solidFill>
                  <a:srgbClr val="000000"/>
                </a:solidFill>
                <a:effectLst/>
                <a:latin typeface="Arial"/>
                <a:ea typeface="Arial"/>
                <a:cs typeface="Arial"/>
                <a:sym typeface="Arial"/>
              </a:rPr>
              <a:t>, which will store a voice profile on the device.</a:t>
            </a:r>
            <a:endParaRPr lang="en-US" b="0" dirty="0">
              <a:effectLst/>
            </a:endParaRPr>
          </a:p>
          <a:p>
            <a:pPr marL="158750" indent="0" rtl="0">
              <a:buNone/>
            </a:pPr>
            <a:br>
              <a:rPr lang="en-US" b="0" dirty="0">
                <a:effectLst/>
              </a:rPr>
            </a:br>
            <a:r>
              <a:rPr lang="en-US" sz="1100" b="0" i="0" u="none" strike="noStrike" cap="none" dirty="0">
                <a:solidFill>
                  <a:srgbClr val="000000"/>
                </a:solidFill>
                <a:effectLst/>
                <a:latin typeface="Arial"/>
                <a:ea typeface="Arial"/>
                <a:cs typeface="Arial"/>
                <a:sym typeface="Arial"/>
              </a:rPr>
              <a:t>With this voice profile, we are no longer blind.</a:t>
            </a:r>
            <a:endParaRPr lang="en-US" b="0" dirty="0">
              <a:effectLst/>
            </a:endParaRPr>
          </a:p>
          <a:p>
            <a:pPr marL="158750" indent="0" rtl="0">
              <a:buNone/>
            </a:pPr>
            <a:br>
              <a:rPr lang="en-US" b="0" dirty="0">
                <a:effectLst/>
              </a:rPr>
            </a:br>
            <a:r>
              <a:rPr lang="en-US" sz="1100" b="0" i="0" u="none" strike="noStrike" cap="none" dirty="0">
                <a:solidFill>
                  <a:srgbClr val="000000"/>
                </a:solidFill>
                <a:effectLst/>
                <a:latin typeface="Arial"/>
                <a:ea typeface="Arial"/>
                <a:cs typeface="Arial"/>
                <a:sym typeface="Arial"/>
              </a:rPr>
              <a:t>Here I will explain why blindness sucks.</a:t>
            </a:r>
            <a:endParaRPr lang="en-US" b="0" dirty="0">
              <a:effectLst/>
            </a:endParaRPr>
          </a:p>
          <a:p>
            <a:pPr marL="158750" indent="0" rtl="0">
              <a:buNone/>
            </a:pPr>
            <a:br>
              <a:rPr lang="en-US" b="0" dirty="0">
                <a:effectLst/>
              </a:rPr>
            </a:br>
            <a:r>
              <a:rPr lang="en-US" sz="1100" b="0" i="0" u="none" strike="noStrike" cap="none" dirty="0">
                <a:solidFill>
                  <a:srgbClr val="000000"/>
                </a:solidFill>
                <a:effectLst/>
                <a:latin typeface="Arial"/>
                <a:ea typeface="Arial"/>
                <a:cs typeface="Arial"/>
                <a:sym typeface="Arial"/>
              </a:rPr>
              <a:t>First, in blind separation, you don't know how many sources are there in the runtime. You may be doing great when the input has multiple sources, but you also don't want to mess up when the input is already single source.</a:t>
            </a:r>
            <a:endParaRPr lang="en-US" b="0" dirty="0">
              <a:effectLst/>
            </a:endParaRPr>
          </a:p>
          <a:p>
            <a:pPr marL="158750" indent="0" rtl="0">
              <a:buNone/>
            </a:pPr>
            <a:br>
              <a:rPr lang="en-US" b="0" dirty="0">
                <a:effectLst/>
              </a:rPr>
            </a:br>
            <a:r>
              <a:rPr lang="en-US" sz="1100" b="0" i="0" u="none" strike="noStrike" cap="none" dirty="0">
                <a:solidFill>
                  <a:srgbClr val="000000"/>
                </a:solidFill>
                <a:effectLst/>
                <a:latin typeface="Arial"/>
                <a:ea typeface="Arial"/>
                <a:cs typeface="Arial"/>
                <a:sym typeface="Arial"/>
              </a:rPr>
              <a:t>Second, blind separation usually has multiple outputs, you still need to pick the one you need, for example to run ASR.</a:t>
            </a:r>
            <a:endParaRPr lang="en-US" b="0" dirty="0">
              <a:effectLst/>
            </a:endParaRPr>
          </a:p>
          <a:p>
            <a:pPr marL="158750" indent="0" rtl="0">
              <a:buNone/>
            </a:pPr>
            <a:br>
              <a:rPr lang="en-US" b="0" dirty="0">
                <a:effectLst/>
              </a:rPr>
            </a:br>
            <a:r>
              <a:rPr lang="en-US" sz="1100" b="0" i="0" u="none" strike="noStrike" cap="none" dirty="0">
                <a:solidFill>
                  <a:srgbClr val="000000"/>
                </a:solidFill>
                <a:effectLst/>
                <a:latin typeface="Arial"/>
                <a:ea typeface="Arial"/>
                <a:cs typeface="Arial"/>
                <a:sym typeface="Arial"/>
              </a:rPr>
              <a:t>You can simply pick the loudest one from the outputs, or use an additional speaker verification step, but it's not a trivial task itself.</a:t>
            </a:r>
            <a:endParaRPr lang="en-US" b="0" dirty="0">
              <a:effectLst/>
            </a:endParaRPr>
          </a:p>
          <a:p>
            <a:pPr marL="158750" indent="0" rtl="0">
              <a:buNone/>
            </a:pPr>
            <a:br>
              <a:rPr lang="en-US" b="0" dirty="0">
                <a:effectLst/>
              </a:rPr>
            </a:br>
            <a:r>
              <a:rPr lang="en-US" sz="1100" b="0" i="0" u="none" strike="noStrike" cap="none" dirty="0">
                <a:solidFill>
                  <a:srgbClr val="000000"/>
                </a:solidFill>
                <a:effectLst/>
                <a:latin typeface="Arial"/>
                <a:ea typeface="Arial"/>
                <a:cs typeface="Arial"/>
                <a:sym typeface="Arial"/>
              </a:rPr>
              <a:t>Finally, permutation invariant training is usually very expensive.</a:t>
            </a:r>
            <a:endParaRPr lang="en-US" b="0" dirty="0">
              <a:effectLst/>
            </a:endParaRPr>
          </a:p>
          <a:p>
            <a:pPr marL="158750" indent="0">
              <a:buNone/>
            </a:pPr>
            <a:br>
              <a:rPr lang="en-US" dirty="0"/>
            </a:br>
            <a:endParaRPr lang="en-US" dirty="0"/>
          </a:p>
        </p:txBody>
      </p:sp>
    </p:spTree>
    <p:extLst>
      <p:ext uri="{BB962C8B-B14F-4D97-AF65-F5344CB8AC3E}">
        <p14:creationId xmlns:p14="http://schemas.microsoft.com/office/powerpoint/2010/main" val="32126636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Shape 3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9" name="Shape 39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rtl="0">
              <a:buNone/>
            </a:pPr>
            <a:r>
              <a:rPr lang="en-US" sz="1100" b="0" i="0" u="none" strike="noStrike" cap="none" dirty="0">
                <a:solidFill>
                  <a:srgbClr val="000000"/>
                </a:solidFill>
                <a:effectLst/>
                <a:latin typeface="Arial"/>
                <a:ea typeface="Arial"/>
                <a:cs typeface="Arial"/>
                <a:sym typeface="Arial"/>
              </a:rPr>
              <a:t>So, with the proposed </a:t>
            </a:r>
            <a:r>
              <a:rPr lang="en-US" sz="1100" b="0" i="0" u="none" strike="noStrike" cap="none" dirty="0" err="1">
                <a:solidFill>
                  <a:srgbClr val="000000"/>
                </a:solidFill>
                <a:effectLst/>
                <a:latin typeface="Arial"/>
                <a:ea typeface="Arial"/>
                <a:cs typeface="Arial"/>
                <a:sym typeface="Arial"/>
              </a:rPr>
              <a:t>VoiceFilter</a:t>
            </a:r>
            <a:r>
              <a:rPr lang="en-US" sz="1100" b="0" i="0" u="none" strike="noStrike" cap="none" dirty="0">
                <a:solidFill>
                  <a:srgbClr val="000000"/>
                </a:solidFill>
                <a:effectLst/>
                <a:latin typeface="Arial"/>
                <a:ea typeface="Arial"/>
                <a:cs typeface="Arial"/>
                <a:sym typeface="Arial"/>
              </a:rPr>
              <a:t> system, we can say Goodbye to blindness.</a:t>
            </a:r>
            <a:endParaRPr lang="en-US" b="0" dirty="0">
              <a:effectLst/>
            </a:endParaRPr>
          </a:p>
          <a:p>
            <a:pPr marL="158750" indent="0" rtl="0">
              <a:buNone/>
            </a:pPr>
            <a:br>
              <a:rPr lang="en-US" b="0" dirty="0">
                <a:effectLst/>
              </a:rPr>
            </a:br>
            <a:r>
              <a:rPr lang="en-US" sz="1100" b="0" i="0" u="none" strike="noStrike" cap="none" dirty="0">
                <a:solidFill>
                  <a:srgbClr val="000000"/>
                </a:solidFill>
                <a:effectLst/>
                <a:latin typeface="Arial"/>
                <a:ea typeface="Arial"/>
                <a:cs typeface="Arial"/>
                <a:sym typeface="Arial"/>
              </a:rPr>
              <a:t>We make use of the speaker embedding, which can be acquired during user enrollment. This speaker embedding will condition the separation system to output the clean signals from the target speaker.</a:t>
            </a:r>
            <a:endParaRPr lang="en-US" b="0" dirty="0">
              <a:effectLst/>
            </a:endParaRPr>
          </a:p>
          <a:p>
            <a:pPr marL="158750" indent="0">
              <a:buNone/>
            </a:pPr>
            <a:br>
              <a:rPr lang="en-US" dirty="0"/>
            </a:br>
            <a:endParaRPr dirty="0"/>
          </a:p>
        </p:txBody>
      </p:sp>
    </p:spTree>
    <p:extLst>
      <p:ext uri="{BB962C8B-B14F-4D97-AF65-F5344CB8AC3E}">
        <p14:creationId xmlns:p14="http://schemas.microsoft.com/office/powerpoint/2010/main" val="2187110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Shape 3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9" name="Shape 39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Tree>
    <p:extLst>
      <p:ext uri="{BB962C8B-B14F-4D97-AF65-F5344CB8AC3E}">
        <p14:creationId xmlns:p14="http://schemas.microsoft.com/office/powerpoint/2010/main" val="36792805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 name="Shape 8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37904032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Shape 3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9" name="Shape 39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Tree>
    <p:extLst>
      <p:ext uri="{BB962C8B-B14F-4D97-AF65-F5344CB8AC3E}">
        <p14:creationId xmlns:p14="http://schemas.microsoft.com/office/powerpoint/2010/main" val="133531287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gif"/><Relationship Id="rId1" Type="http://schemas.openxmlformats.org/officeDocument/2006/relationships/slideMaster" Target="../slideMasters/slideMaster1.xml"/><Relationship Id="rId4" Type="http://schemas.openxmlformats.org/officeDocument/2006/relationships/image" Target="../media/image3.tif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6"/>
        <p:cNvGrpSpPr/>
        <p:nvPr/>
      </p:nvGrpSpPr>
      <p:grpSpPr>
        <a:xfrm>
          <a:off x="0" y="0"/>
          <a:ext cx="0" cy="0"/>
          <a:chOff x="0" y="0"/>
          <a:chExt cx="0" cy="0"/>
        </a:xfrm>
      </p:grpSpPr>
      <p:pic>
        <p:nvPicPr>
          <p:cNvPr id="3" name="Picture 2">
            <a:extLst>
              <a:ext uri="{FF2B5EF4-FFF2-40B4-BE49-F238E27FC236}">
                <a16:creationId xmlns:a16="http://schemas.microsoft.com/office/drawing/2014/main" id="{E40A6353-89D7-2942-BB85-DF754D266455}"/>
              </a:ext>
            </a:extLst>
          </p:cNvPr>
          <p:cNvPicPr>
            <a:picLocks noChangeAspect="1"/>
          </p:cNvPicPr>
          <p:nvPr userDrawn="1"/>
        </p:nvPicPr>
        <p:blipFill>
          <a:blip r:embed="rId2"/>
          <a:stretch>
            <a:fillRect/>
          </a:stretch>
        </p:blipFill>
        <p:spPr>
          <a:xfrm>
            <a:off x="1168671" y="292043"/>
            <a:ext cx="1693950" cy="1251167"/>
          </a:xfrm>
          <a:prstGeom prst="rect">
            <a:avLst/>
          </a:prstGeom>
        </p:spPr>
      </p:pic>
      <p:sp>
        <p:nvSpPr>
          <p:cNvPr id="17" name="Shape 17"/>
          <p:cNvSpPr/>
          <p:nvPr/>
        </p:nvSpPr>
        <p:spPr>
          <a:xfrm>
            <a:off x="75" y="4636400"/>
            <a:ext cx="9144000" cy="507000"/>
          </a:xfrm>
          <a:prstGeom prst="rect">
            <a:avLst/>
          </a:prstGeom>
          <a:solidFill>
            <a:schemeClr val="l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18" name="Shape 18"/>
          <p:cNvGrpSpPr/>
          <p:nvPr/>
        </p:nvGrpSpPr>
        <p:grpSpPr>
          <a:xfrm>
            <a:off x="256960" y="729848"/>
            <a:ext cx="1094856" cy="356807"/>
            <a:chOff x="0" y="0"/>
            <a:chExt cx="2077525" cy="676925"/>
          </a:xfrm>
        </p:grpSpPr>
        <p:sp>
          <p:nvSpPr>
            <p:cNvPr id="19" name="Shape 19"/>
            <p:cNvSpPr/>
            <p:nvPr/>
          </p:nvSpPr>
          <p:spPr>
            <a:xfrm>
              <a:off x="0" y="0"/>
              <a:ext cx="511375" cy="524800"/>
            </a:xfrm>
            <a:custGeom>
              <a:avLst/>
              <a:gdLst/>
              <a:ahLst/>
              <a:cxnLst/>
              <a:rect l="0" t="0" r="0" b="0"/>
              <a:pathLst>
                <a:path w="20455" h="20992" extrusionOk="0">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4285F4"/>
            </a:solidFill>
            <a:ln>
              <a:noFill/>
            </a:ln>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20" name="Shape 20"/>
            <p:cNvSpPr/>
            <p:nvPr/>
          </p:nvSpPr>
          <p:spPr>
            <a:xfrm>
              <a:off x="540400" y="187300"/>
              <a:ext cx="339200" cy="337950"/>
            </a:xfrm>
            <a:custGeom>
              <a:avLst/>
              <a:gdLst/>
              <a:ahLst/>
              <a:cxnLst/>
              <a:rect l="0" t="0" r="0" b="0"/>
              <a:pathLst>
                <a:path w="13568" h="13518" extrusionOk="0">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EA4335"/>
            </a:solidFill>
            <a:ln>
              <a:noFill/>
            </a:ln>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21" name="Shape 21"/>
            <p:cNvSpPr/>
            <p:nvPr/>
          </p:nvSpPr>
          <p:spPr>
            <a:xfrm>
              <a:off x="910400" y="187300"/>
              <a:ext cx="339200" cy="337950"/>
            </a:xfrm>
            <a:custGeom>
              <a:avLst/>
              <a:gdLst/>
              <a:ahLst/>
              <a:cxnLst/>
              <a:rect l="0" t="0" r="0" b="0"/>
              <a:pathLst>
                <a:path w="13568" h="13518" extrusionOk="0">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BBC05"/>
            </a:solidFill>
            <a:ln>
              <a:noFill/>
            </a:ln>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22" name="Shape 22"/>
            <p:cNvSpPr/>
            <p:nvPr/>
          </p:nvSpPr>
          <p:spPr>
            <a:xfrm>
              <a:off x="1280400" y="187325"/>
              <a:ext cx="323850" cy="489600"/>
            </a:xfrm>
            <a:custGeom>
              <a:avLst/>
              <a:gdLst/>
              <a:ahLst/>
              <a:cxnLst/>
              <a:rect l="0" t="0" r="0" b="0"/>
              <a:pathLst>
                <a:path w="12954" h="19584" extrusionOk="0">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4285F4"/>
            </a:solidFill>
            <a:ln>
              <a:noFill/>
            </a:ln>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23" name="Shape 23"/>
            <p:cNvSpPr/>
            <p:nvPr/>
          </p:nvSpPr>
          <p:spPr>
            <a:xfrm>
              <a:off x="1655750" y="20000"/>
              <a:ext cx="74250" cy="495000"/>
            </a:xfrm>
            <a:custGeom>
              <a:avLst/>
              <a:gdLst/>
              <a:ahLst/>
              <a:cxnLst/>
              <a:rect l="0" t="0" r="0" b="0"/>
              <a:pathLst>
                <a:path w="2970" h="19800" extrusionOk="0">
                  <a:moveTo>
                    <a:pt x="2970" y="0"/>
                  </a:moveTo>
                  <a:lnTo>
                    <a:pt x="2970" y="19800"/>
                  </a:lnTo>
                  <a:lnTo>
                    <a:pt x="0" y="19800"/>
                  </a:lnTo>
                  <a:lnTo>
                    <a:pt x="0" y="0"/>
                  </a:lnTo>
                  <a:lnTo>
                    <a:pt x="2970" y="0"/>
                  </a:lnTo>
                  <a:close/>
                </a:path>
              </a:pathLst>
            </a:custGeom>
            <a:solidFill>
              <a:srgbClr val="34A853"/>
            </a:solidFill>
            <a:ln>
              <a:noFill/>
            </a:ln>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24" name="Shape 24"/>
            <p:cNvSpPr/>
            <p:nvPr/>
          </p:nvSpPr>
          <p:spPr>
            <a:xfrm>
              <a:off x="1765825" y="187275"/>
              <a:ext cx="311700" cy="337950"/>
            </a:xfrm>
            <a:custGeom>
              <a:avLst/>
              <a:gdLst/>
              <a:ahLst/>
              <a:cxnLst/>
              <a:rect l="0" t="0" r="0" b="0"/>
              <a:pathLst>
                <a:path w="12468" h="13518" extrusionOk="0">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EA4335"/>
            </a:solidFill>
            <a:ln>
              <a:noFill/>
            </a:ln>
          </p:spPr>
          <p:txBody>
            <a:bodyPr spcFirstLastPara="1" wrap="square" lIns="91425" tIns="91425" rIns="91425" bIns="91425" anchor="t" anchorCtr="0">
              <a:noAutofit/>
            </a:bodyPr>
            <a:lstStyle/>
            <a:p>
              <a:pPr marL="0" lvl="0" indent="0">
                <a:spcBef>
                  <a:spcPts val="0"/>
                </a:spcBef>
                <a:spcAft>
                  <a:spcPts val="0"/>
                </a:spcAft>
                <a:buNone/>
              </a:pPr>
              <a:endParaRPr/>
            </a:p>
          </p:txBody>
        </p:sp>
      </p:grpSp>
      <p:sp>
        <p:nvSpPr>
          <p:cNvPr id="25" name="Shape 25"/>
          <p:cNvSpPr txBox="1">
            <a:spLocks noGrp="1"/>
          </p:cNvSpPr>
          <p:nvPr>
            <p:ph type="ctrTitle"/>
          </p:nvPr>
        </p:nvSpPr>
        <p:spPr>
          <a:xfrm>
            <a:off x="129758" y="304800"/>
            <a:ext cx="8520600" cy="2052600"/>
          </a:xfrm>
          <a:prstGeom prst="rect">
            <a:avLst/>
          </a:prstGeom>
        </p:spPr>
        <p:txBody>
          <a:bodyPr spcFirstLastPara="1" wrap="square" lIns="91425" tIns="91425" rIns="91425" bIns="91425" anchor="b" anchorCtr="0"/>
          <a:lstStyle>
            <a:lvl1pPr lvl="0"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dirty="0"/>
          </a:p>
        </p:txBody>
      </p:sp>
      <p:sp>
        <p:nvSpPr>
          <p:cNvPr id="26" name="Shape 26"/>
          <p:cNvSpPr txBox="1">
            <a:spLocks noGrp="1"/>
          </p:cNvSpPr>
          <p:nvPr>
            <p:ph type="subTitle" idx="1"/>
          </p:nvPr>
        </p:nvSpPr>
        <p:spPr>
          <a:xfrm>
            <a:off x="129750" y="2394350"/>
            <a:ext cx="8520600" cy="792600"/>
          </a:xfrm>
          <a:prstGeom prst="rect">
            <a:avLst/>
          </a:prstGeom>
        </p:spPr>
        <p:txBody>
          <a:bodyPr spcFirstLastPara="1" wrap="square" lIns="91425" tIns="91425" rIns="91425" bIns="91425" anchor="t" anchorCtr="0"/>
          <a:lstStyle>
            <a:lvl1pPr lvl="0" rtl="0">
              <a:lnSpc>
                <a:spcPct val="100000"/>
              </a:lnSpc>
              <a:spcBef>
                <a:spcPts val="0"/>
              </a:spcBef>
              <a:spcAft>
                <a:spcPts val="0"/>
              </a:spcAft>
              <a:buSzPts val="2400"/>
              <a:buNone/>
              <a:defRPr sz="2400"/>
            </a:lvl1pPr>
            <a:lvl2pPr lvl="1" rtl="0">
              <a:lnSpc>
                <a:spcPct val="100000"/>
              </a:lnSpc>
              <a:spcBef>
                <a:spcPts val="0"/>
              </a:spcBef>
              <a:spcAft>
                <a:spcPts val="0"/>
              </a:spcAft>
              <a:buSzPts val="2400"/>
              <a:buNone/>
              <a:defRPr sz="2400"/>
            </a:lvl2pPr>
            <a:lvl3pPr lvl="2" rtl="0">
              <a:lnSpc>
                <a:spcPct val="100000"/>
              </a:lnSpc>
              <a:spcBef>
                <a:spcPts val="0"/>
              </a:spcBef>
              <a:spcAft>
                <a:spcPts val="0"/>
              </a:spcAft>
              <a:buSzPts val="2400"/>
              <a:buNone/>
              <a:defRPr sz="2400"/>
            </a:lvl3pPr>
            <a:lvl4pPr lvl="3" rtl="0">
              <a:lnSpc>
                <a:spcPct val="100000"/>
              </a:lnSpc>
              <a:spcBef>
                <a:spcPts val="0"/>
              </a:spcBef>
              <a:spcAft>
                <a:spcPts val="0"/>
              </a:spcAft>
              <a:buSzPts val="2400"/>
              <a:buNone/>
              <a:defRPr sz="2400"/>
            </a:lvl4pPr>
            <a:lvl5pPr lvl="4" rtl="0">
              <a:lnSpc>
                <a:spcPct val="100000"/>
              </a:lnSpc>
              <a:spcBef>
                <a:spcPts val="0"/>
              </a:spcBef>
              <a:spcAft>
                <a:spcPts val="0"/>
              </a:spcAft>
              <a:buSzPts val="2400"/>
              <a:buNone/>
              <a:defRPr sz="2400"/>
            </a:lvl5pPr>
            <a:lvl6pPr lvl="5" rtl="0">
              <a:lnSpc>
                <a:spcPct val="100000"/>
              </a:lnSpc>
              <a:spcBef>
                <a:spcPts val="0"/>
              </a:spcBef>
              <a:spcAft>
                <a:spcPts val="0"/>
              </a:spcAft>
              <a:buSzPts val="2400"/>
              <a:buNone/>
              <a:defRPr sz="2400"/>
            </a:lvl6pPr>
            <a:lvl7pPr lvl="6" rtl="0">
              <a:lnSpc>
                <a:spcPct val="100000"/>
              </a:lnSpc>
              <a:spcBef>
                <a:spcPts val="0"/>
              </a:spcBef>
              <a:spcAft>
                <a:spcPts val="0"/>
              </a:spcAft>
              <a:buSzPts val="2400"/>
              <a:buNone/>
              <a:defRPr sz="2400"/>
            </a:lvl7pPr>
            <a:lvl8pPr lvl="7" rtl="0">
              <a:lnSpc>
                <a:spcPct val="100000"/>
              </a:lnSpc>
              <a:spcBef>
                <a:spcPts val="0"/>
              </a:spcBef>
              <a:spcAft>
                <a:spcPts val="0"/>
              </a:spcAft>
              <a:buSzPts val="2400"/>
              <a:buNone/>
              <a:defRPr sz="2400"/>
            </a:lvl8pPr>
            <a:lvl9pPr lvl="8" rtl="0">
              <a:lnSpc>
                <a:spcPct val="100000"/>
              </a:lnSpc>
              <a:spcBef>
                <a:spcPts val="0"/>
              </a:spcBef>
              <a:spcAft>
                <a:spcPts val="0"/>
              </a:spcAft>
              <a:buSzPts val="2400"/>
              <a:buNone/>
              <a:defRPr sz="2400"/>
            </a:lvl9pPr>
          </a:lstStyle>
          <a:p>
            <a:endParaRPr/>
          </a:p>
        </p:txBody>
      </p:sp>
      <p:pic>
        <p:nvPicPr>
          <p:cNvPr id="2" name="Picture 1">
            <a:extLst>
              <a:ext uri="{FF2B5EF4-FFF2-40B4-BE49-F238E27FC236}">
                <a16:creationId xmlns:a16="http://schemas.microsoft.com/office/drawing/2014/main" id="{F687FF49-3FF1-174F-8A96-8002E9D8DC24}"/>
              </a:ext>
            </a:extLst>
          </p:cNvPr>
          <p:cNvPicPr>
            <a:picLocks noChangeAspect="1"/>
          </p:cNvPicPr>
          <p:nvPr userDrawn="1"/>
        </p:nvPicPr>
        <p:blipFill>
          <a:blip r:embed="rId3"/>
          <a:stretch>
            <a:fillRect/>
          </a:stretch>
        </p:blipFill>
        <p:spPr>
          <a:xfrm>
            <a:off x="5486976" y="4275115"/>
            <a:ext cx="3621396" cy="832657"/>
          </a:xfrm>
          <a:prstGeom prst="rect">
            <a:avLst/>
          </a:prstGeom>
        </p:spPr>
      </p:pic>
      <p:pic>
        <p:nvPicPr>
          <p:cNvPr id="7" name="Picture 6">
            <a:extLst>
              <a:ext uri="{FF2B5EF4-FFF2-40B4-BE49-F238E27FC236}">
                <a16:creationId xmlns:a16="http://schemas.microsoft.com/office/drawing/2014/main" id="{62D4530D-3ED6-C24F-BA6B-D9A71961E789}"/>
              </a:ext>
            </a:extLst>
          </p:cNvPr>
          <p:cNvPicPr>
            <a:picLocks noChangeAspect="1"/>
          </p:cNvPicPr>
          <p:nvPr userDrawn="1"/>
        </p:nvPicPr>
        <p:blipFill>
          <a:blip r:embed="rId4"/>
          <a:stretch>
            <a:fillRect/>
          </a:stretch>
        </p:blipFill>
        <p:spPr>
          <a:xfrm>
            <a:off x="7802044" y="543906"/>
            <a:ext cx="953457" cy="648505"/>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70"/>
        <p:cNvGrpSpPr/>
        <p:nvPr/>
      </p:nvGrpSpPr>
      <p:grpSpPr>
        <a:xfrm>
          <a:off x="0" y="0"/>
          <a:ext cx="0" cy="0"/>
          <a:chOff x="0" y="0"/>
          <a:chExt cx="0" cy="0"/>
        </a:xfrm>
      </p:grpSpPr>
      <p:sp>
        <p:nvSpPr>
          <p:cNvPr id="71" name="Shape 71"/>
          <p:cNvSpPr txBox="1">
            <a:spLocks noGrp="1"/>
          </p:cNvSpPr>
          <p:nvPr>
            <p:ph type="title" hasCustomPrompt="1"/>
          </p:nvPr>
        </p:nvSpPr>
        <p:spPr>
          <a:xfrm>
            <a:off x="180900" y="1106125"/>
            <a:ext cx="8782200" cy="1963500"/>
          </a:xfrm>
          <a:prstGeom prst="rect">
            <a:avLst/>
          </a:prstGeom>
        </p:spPr>
        <p:txBody>
          <a:bodyPr spcFirstLastPara="1" wrap="square" lIns="91425" tIns="91425" rIns="91425" bIns="91425" anchor="b" anchorCtr="0"/>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72" name="Shape 72"/>
          <p:cNvSpPr txBox="1">
            <a:spLocks noGrp="1"/>
          </p:cNvSpPr>
          <p:nvPr>
            <p:ph type="body" idx="1"/>
          </p:nvPr>
        </p:nvSpPr>
        <p:spPr>
          <a:xfrm>
            <a:off x="180900" y="3152225"/>
            <a:ext cx="8782200" cy="1300800"/>
          </a:xfrm>
          <a:prstGeom prst="rect">
            <a:avLst/>
          </a:prstGeom>
        </p:spPr>
        <p:txBody>
          <a:bodyPr spcFirstLastPara="1" wrap="square" lIns="91425" tIns="91425" rIns="91425" bIns="91425" anchor="t" anchorCtr="0"/>
          <a:lstStyle>
            <a:lvl1pPr marL="457200" lvl="0" indent="-342900" algn="ctr" rtl="0">
              <a:spcBef>
                <a:spcPts val="0"/>
              </a:spcBef>
              <a:spcAft>
                <a:spcPts val="0"/>
              </a:spcAft>
              <a:buSzPts val="1800"/>
              <a:buChar char="●"/>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73" name="Shape 73"/>
          <p:cNvSpPr txBox="1">
            <a:spLocks noGrp="1"/>
          </p:cNvSpPr>
          <p:nvPr>
            <p:ph type="sldNum" idx="12"/>
          </p:nvPr>
        </p:nvSpPr>
        <p:spPr>
          <a:xfrm>
            <a:off x="8453375" y="4796300"/>
            <a:ext cx="548700" cy="2769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4"/>
        <p:cNvGrpSpPr/>
        <p:nvPr/>
      </p:nvGrpSpPr>
      <p:grpSpPr>
        <a:xfrm>
          <a:off x="0" y="0"/>
          <a:ext cx="0" cy="0"/>
          <a:chOff x="0" y="0"/>
          <a:chExt cx="0" cy="0"/>
        </a:xfrm>
      </p:grpSpPr>
      <p:sp>
        <p:nvSpPr>
          <p:cNvPr id="75" name="Shape 75"/>
          <p:cNvSpPr txBox="1">
            <a:spLocks noGrp="1"/>
          </p:cNvSpPr>
          <p:nvPr>
            <p:ph type="sldNum" idx="12"/>
          </p:nvPr>
        </p:nvSpPr>
        <p:spPr>
          <a:xfrm>
            <a:off x="8453375" y="4796300"/>
            <a:ext cx="548700" cy="2769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30"/>
        <p:cNvGrpSpPr/>
        <p:nvPr/>
      </p:nvGrpSpPr>
      <p:grpSpPr>
        <a:xfrm>
          <a:off x="0" y="0"/>
          <a:ext cx="0" cy="0"/>
          <a:chOff x="0" y="0"/>
          <a:chExt cx="0" cy="0"/>
        </a:xfrm>
      </p:grpSpPr>
      <p:sp>
        <p:nvSpPr>
          <p:cNvPr id="31" name="Shape 31"/>
          <p:cNvSpPr/>
          <p:nvPr/>
        </p:nvSpPr>
        <p:spPr>
          <a:xfrm>
            <a:off x="75" y="4636400"/>
            <a:ext cx="9144000" cy="507000"/>
          </a:xfrm>
          <a:prstGeom prst="rect">
            <a:avLst/>
          </a:prstGeom>
          <a:solidFill>
            <a:schemeClr val="dk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32" name="Shape 32"/>
          <p:cNvGrpSpPr/>
          <p:nvPr/>
        </p:nvGrpSpPr>
        <p:grpSpPr>
          <a:xfrm>
            <a:off x="176223" y="4848071"/>
            <a:ext cx="532885" cy="173631"/>
            <a:chOff x="0" y="0"/>
            <a:chExt cx="2077525" cy="676925"/>
          </a:xfrm>
        </p:grpSpPr>
        <p:sp>
          <p:nvSpPr>
            <p:cNvPr id="33" name="Shape 33"/>
            <p:cNvSpPr/>
            <p:nvPr/>
          </p:nvSpPr>
          <p:spPr>
            <a:xfrm>
              <a:off x="0" y="0"/>
              <a:ext cx="511375" cy="524800"/>
            </a:xfrm>
            <a:custGeom>
              <a:avLst/>
              <a:gdLst/>
              <a:ahLst/>
              <a:cxnLst/>
              <a:rect l="0" t="0" r="0" b="0"/>
              <a:pathLst>
                <a:path w="20455" h="20992" extrusionOk="0">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chemeClr val="lt1"/>
            </a:solidFill>
            <a:ln>
              <a:noFill/>
            </a:ln>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34" name="Shape 34"/>
            <p:cNvSpPr/>
            <p:nvPr/>
          </p:nvSpPr>
          <p:spPr>
            <a:xfrm>
              <a:off x="540400" y="187300"/>
              <a:ext cx="339200" cy="337950"/>
            </a:xfrm>
            <a:custGeom>
              <a:avLst/>
              <a:gdLst/>
              <a:ahLst/>
              <a:cxnLst/>
              <a:rect l="0" t="0" r="0" b="0"/>
              <a:pathLst>
                <a:path w="13568" h="13518" extrusionOk="0">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chemeClr val="lt1"/>
            </a:solidFill>
            <a:ln>
              <a:noFill/>
            </a:ln>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35" name="Shape 35"/>
            <p:cNvSpPr/>
            <p:nvPr/>
          </p:nvSpPr>
          <p:spPr>
            <a:xfrm>
              <a:off x="910400" y="187300"/>
              <a:ext cx="339200" cy="337950"/>
            </a:xfrm>
            <a:custGeom>
              <a:avLst/>
              <a:gdLst/>
              <a:ahLst/>
              <a:cxnLst/>
              <a:rect l="0" t="0" r="0" b="0"/>
              <a:pathLst>
                <a:path w="13568" h="13518" extrusionOk="0">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chemeClr val="lt1"/>
            </a:solidFill>
            <a:ln>
              <a:noFill/>
            </a:ln>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36" name="Shape 36"/>
            <p:cNvSpPr/>
            <p:nvPr/>
          </p:nvSpPr>
          <p:spPr>
            <a:xfrm>
              <a:off x="1280400" y="187325"/>
              <a:ext cx="323850" cy="489600"/>
            </a:xfrm>
            <a:custGeom>
              <a:avLst/>
              <a:gdLst/>
              <a:ahLst/>
              <a:cxnLst/>
              <a:rect l="0" t="0" r="0" b="0"/>
              <a:pathLst>
                <a:path w="12954" h="19584" extrusionOk="0">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chemeClr val="lt1"/>
            </a:solidFill>
            <a:ln>
              <a:noFill/>
            </a:ln>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37" name="Shape 37"/>
            <p:cNvSpPr/>
            <p:nvPr/>
          </p:nvSpPr>
          <p:spPr>
            <a:xfrm>
              <a:off x="1655750" y="20000"/>
              <a:ext cx="74250" cy="495000"/>
            </a:xfrm>
            <a:custGeom>
              <a:avLst/>
              <a:gdLst/>
              <a:ahLst/>
              <a:cxnLst/>
              <a:rect l="0" t="0" r="0" b="0"/>
              <a:pathLst>
                <a:path w="2970" h="19800" extrusionOk="0">
                  <a:moveTo>
                    <a:pt x="2970" y="0"/>
                  </a:moveTo>
                  <a:lnTo>
                    <a:pt x="2970" y="19800"/>
                  </a:lnTo>
                  <a:lnTo>
                    <a:pt x="0" y="19800"/>
                  </a:lnTo>
                  <a:lnTo>
                    <a:pt x="0" y="0"/>
                  </a:lnTo>
                  <a:lnTo>
                    <a:pt x="2970" y="0"/>
                  </a:lnTo>
                  <a:close/>
                </a:path>
              </a:pathLst>
            </a:custGeom>
            <a:solidFill>
              <a:schemeClr val="lt1"/>
            </a:solidFill>
            <a:ln>
              <a:noFill/>
            </a:ln>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38" name="Shape 38"/>
            <p:cNvSpPr/>
            <p:nvPr/>
          </p:nvSpPr>
          <p:spPr>
            <a:xfrm>
              <a:off x="1765825" y="187275"/>
              <a:ext cx="311700" cy="337950"/>
            </a:xfrm>
            <a:custGeom>
              <a:avLst/>
              <a:gdLst/>
              <a:ahLst/>
              <a:cxnLst/>
              <a:rect l="0" t="0" r="0" b="0"/>
              <a:pathLst>
                <a:path w="12468" h="13518" extrusionOk="0">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chemeClr val="lt1"/>
            </a:solidFill>
            <a:ln>
              <a:noFill/>
            </a:ln>
          </p:spPr>
          <p:txBody>
            <a:bodyPr spcFirstLastPara="1" wrap="square" lIns="91425" tIns="91425" rIns="91425" bIns="91425" anchor="t" anchorCtr="0">
              <a:noAutofit/>
            </a:bodyPr>
            <a:lstStyle/>
            <a:p>
              <a:pPr marL="0" lvl="0" indent="0">
                <a:spcBef>
                  <a:spcPts val="0"/>
                </a:spcBef>
                <a:spcAft>
                  <a:spcPts val="0"/>
                </a:spcAft>
                <a:buNone/>
              </a:pPr>
              <a:endParaRPr/>
            </a:p>
          </p:txBody>
        </p:sp>
      </p:grpSp>
      <p:sp>
        <p:nvSpPr>
          <p:cNvPr id="39" name="Shape 39"/>
          <p:cNvSpPr txBox="1">
            <a:spLocks noGrp="1"/>
          </p:cNvSpPr>
          <p:nvPr>
            <p:ph type="title"/>
          </p:nvPr>
        </p:nvSpPr>
        <p:spPr>
          <a:xfrm>
            <a:off x="540100" y="703050"/>
            <a:ext cx="8035200" cy="3649800"/>
          </a:xfrm>
          <a:prstGeom prst="rect">
            <a:avLst/>
          </a:prstGeom>
        </p:spPr>
        <p:txBody>
          <a:bodyPr spcFirstLastPara="1" wrap="square" lIns="91425" tIns="91425" rIns="91425" bIns="91425" anchor="t" anchorCtr="0"/>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
        <p:nvSpPr>
          <p:cNvPr id="40" name="Shape 40"/>
          <p:cNvSpPr txBox="1">
            <a:spLocks noGrp="1"/>
          </p:cNvSpPr>
          <p:nvPr>
            <p:ph type="sldNum" idx="12"/>
          </p:nvPr>
        </p:nvSpPr>
        <p:spPr>
          <a:xfrm>
            <a:off x="8453375" y="4796300"/>
            <a:ext cx="548700" cy="2769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1"/>
        <p:cNvGrpSpPr/>
        <p:nvPr/>
      </p:nvGrpSpPr>
      <p:grpSpPr>
        <a:xfrm>
          <a:off x="0" y="0"/>
          <a:ext cx="0" cy="0"/>
          <a:chOff x="0" y="0"/>
          <a:chExt cx="0" cy="0"/>
        </a:xfrm>
      </p:grpSpPr>
      <p:sp>
        <p:nvSpPr>
          <p:cNvPr id="42" name="Shape 42"/>
          <p:cNvSpPr txBox="1">
            <a:spLocks noGrp="1"/>
          </p:cNvSpPr>
          <p:nvPr>
            <p:ph type="title"/>
          </p:nvPr>
        </p:nvSpPr>
        <p:spPr>
          <a:xfrm>
            <a:off x="180900" y="446900"/>
            <a:ext cx="8782200" cy="572700"/>
          </a:xfrm>
          <a:prstGeom prst="rect">
            <a:avLst/>
          </a:prstGeom>
        </p:spPr>
        <p:txBody>
          <a:bodyPr spcFirstLastPara="1" wrap="square" lIns="91425" tIns="91425" rIns="91425" bIns="91425" anchor="t" anchorCtr="0"/>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a:endParaRPr/>
          </a:p>
        </p:txBody>
      </p:sp>
      <p:sp>
        <p:nvSpPr>
          <p:cNvPr id="43" name="Shape 43"/>
          <p:cNvSpPr txBox="1">
            <a:spLocks noGrp="1"/>
          </p:cNvSpPr>
          <p:nvPr>
            <p:ph type="body" idx="1"/>
          </p:nvPr>
        </p:nvSpPr>
        <p:spPr>
          <a:xfrm>
            <a:off x="180900" y="1143700"/>
            <a:ext cx="8782200" cy="3416400"/>
          </a:xfrm>
          <a:prstGeom prst="rect">
            <a:avLst/>
          </a:prstGeom>
        </p:spPr>
        <p:txBody>
          <a:bodyPr spcFirstLastPara="1" wrap="square" lIns="91425" tIns="91425" rIns="91425" bIns="91425" anchor="t" anchorCtr="0"/>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dirty="0"/>
          </a:p>
        </p:txBody>
      </p:sp>
      <p:sp>
        <p:nvSpPr>
          <p:cNvPr id="44" name="Shape 44"/>
          <p:cNvSpPr txBox="1">
            <a:spLocks noGrp="1"/>
          </p:cNvSpPr>
          <p:nvPr>
            <p:ph type="sldNum" idx="12"/>
          </p:nvPr>
        </p:nvSpPr>
        <p:spPr>
          <a:xfrm>
            <a:off x="8453375" y="4796300"/>
            <a:ext cx="548700" cy="2769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5"/>
        <p:cNvGrpSpPr/>
        <p:nvPr/>
      </p:nvGrpSpPr>
      <p:grpSpPr>
        <a:xfrm>
          <a:off x="0" y="0"/>
          <a:ext cx="0" cy="0"/>
          <a:chOff x="0" y="0"/>
          <a:chExt cx="0" cy="0"/>
        </a:xfrm>
      </p:grpSpPr>
      <p:sp>
        <p:nvSpPr>
          <p:cNvPr id="46" name="Shape 46"/>
          <p:cNvSpPr txBox="1">
            <a:spLocks noGrp="1"/>
          </p:cNvSpPr>
          <p:nvPr>
            <p:ph type="title"/>
          </p:nvPr>
        </p:nvSpPr>
        <p:spPr>
          <a:xfrm>
            <a:off x="180900" y="446900"/>
            <a:ext cx="8782200" cy="572700"/>
          </a:xfrm>
          <a:prstGeom prst="rect">
            <a:avLst/>
          </a:prstGeom>
        </p:spPr>
        <p:txBody>
          <a:bodyPr spcFirstLastPara="1" wrap="square" lIns="91425" tIns="91425" rIns="91425" bIns="91425" anchor="t" anchorCtr="0"/>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a:endParaRPr/>
          </a:p>
        </p:txBody>
      </p:sp>
      <p:sp>
        <p:nvSpPr>
          <p:cNvPr id="47" name="Shape 47"/>
          <p:cNvSpPr txBox="1">
            <a:spLocks noGrp="1"/>
          </p:cNvSpPr>
          <p:nvPr>
            <p:ph type="body" idx="1"/>
          </p:nvPr>
        </p:nvSpPr>
        <p:spPr>
          <a:xfrm>
            <a:off x="180900" y="1143700"/>
            <a:ext cx="4122600" cy="3416400"/>
          </a:xfrm>
          <a:prstGeom prst="rect">
            <a:avLst/>
          </a:prstGeom>
        </p:spPr>
        <p:txBody>
          <a:bodyPr spcFirstLastPara="1" wrap="square" lIns="91425" tIns="91425" rIns="91425" bIns="91425" anchor="t" anchorCtr="0"/>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48" name="Shape 48"/>
          <p:cNvSpPr txBox="1">
            <a:spLocks noGrp="1"/>
          </p:cNvSpPr>
          <p:nvPr>
            <p:ph type="body" idx="2"/>
          </p:nvPr>
        </p:nvSpPr>
        <p:spPr>
          <a:xfrm>
            <a:off x="4840395" y="1143700"/>
            <a:ext cx="4122600" cy="3416400"/>
          </a:xfrm>
          <a:prstGeom prst="rect">
            <a:avLst/>
          </a:prstGeom>
        </p:spPr>
        <p:txBody>
          <a:bodyPr spcFirstLastPara="1" wrap="square" lIns="91425" tIns="91425" rIns="91425" bIns="91425" anchor="t" anchorCtr="0"/>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49" name="Shape 49"/>
          <p:cNvSpPr txBox="1">
            <a:spLocks noGrp="1"/>
          </p:cNvSpPr>
          <p:nvPr>
            <p:ph type="sldNum" idx="12"/>
          </p:nvPr>
        </p:nvSpPr>
        <p:spPr>
          <a:xfrm>
            <a:off x="8453375" y="4796300"/>
            <a:ext cx="548700" cy="2769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0"/>
        <p:cNvGrpSpPr/>
        <p:nvPr/>
      </p:nvGrpSpPr>
      <p:grpSpPr>
        <a:xfrm>
          <a:off x="0" y="0"/>
          <a:ext cx="0" cy="0"/>
          <a:chOff x="0" y="0"/>
          <a:chExt cx="0" cy="0"/>
        </a:xfrm>
      </p:grpSpPr>
      <p:sp>
        <p:nvSpPr>
          <p:cNvPr id="51" name="Shape 51"/>
          <p:cNvSpPr txBox="1">
            <a:spLocks noGrp="1"/>
          </p:cNvSpPr>
          <p:nvPr>
            <p:ph type="title"/>
          </p:nvPr>
        </p:nvSpPr>
        <p:spPr>
          <a:xfrm>
            <a:off x="180900" y="446900"/>
            <a:ext cx="8782200" cy="572700"/>
          </a:xfrm>
          <a:prstGeom prst="rect">
            <a:avLst/>
          </a:prstGeom>
        </p:spPr>
        <p:txBody>
          <a:bodyPr spcFirstLastPara="1" wrap="square" lIns="91425" tIns="91425" rIns="91425" bIns="91425" anchor="t" anchorCtr="0"/>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a:endParaRPr/>
          </a:p>
        </p:txBody>
      </p:sp>
      <p:sp>
        <p:nvSpPr>
          <p:cNvPr id="52" name="Shape 52"/>
          <p:cNvSpPr txBox="1">
            <a:spLocks noGrp="1"/>
          </p:cNvSpPr>
          <p:nvPr>
            <p:ph type="sldNum" idx="12"/>
          </p:nvPr>
        </p:nvSpPr>
        <p:spPr>
          <a:xfrm>
            <a:off x="8453375" y="4796300"/>
            <a:ext cx="548700" cy="2769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53"/>
        <p:cNvGrpSpPr/>
        <p:nvPr/>
      </p:nvGrpSpPr>
      <p:grpSpPr>
        <a:xfrm>
          <a:off x="0" y="0"/>
          <a:ext cx="0" cy="0"/>
          <a:chOff x="0" y="0"/>
          <a:chExt cx="0" cy="0"/>
        </a:xfrm>
      </p:grpSpPr>
      <p:sp>
        <p:nvSpPr>
          <p:cNvPr id="54" name="Shape 54"/>
          <p:cNvSpPr txBox="1">
            <a:spLocks noGrp="1"/>
          </p:cNvSpPr>
          <p:nvPr>
            <p:ph type="title"/>
          </p:nvPr>
        </p:nvSpPr>
        <p:spPr>
          <a:xfrm>
            <a:off x="180900" y="447950"/>
            <a:ext cx="5867400" cy="755700"/>
          </a:xfrm>
          <a:prstGeom prst="rect">
            <a:avLst/>
          </a:prstGeom>
        </p:spPr>
        <p:txBody>
          <a:bodyPr spcFirstLastPara="1" wrap="square" lIns="91425" tIns="91425" rIns="91425" bIns="91425" anchor="t" anchorCtr="0"/>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a:endParaRPr/>
          </a:p>
        </p:txBody>
      </p:sp>
      <p:sp>
        <p:nvSpPr>
          <p:cNvPr id="55" name="Shape 55"/>
          <p:cNvSpPr txBox="1">
            <a:spLocks noGrp="1"/>
          </p:cNvSpPr>
          <p:nvPr>
            <p:ph type="body" idx="1"/>
          </p:nvPr>
        </p:nvSpPr>
        <p:spPr>
          <a:xfrm>
            <a:off x="180900" y="1281950"/>
            <a:ext cx="2808000" cy="3179400"/>
          </a:xfrm>
          <a:prstGeom prst="rect">
            <a:avLst/>
          </a:prstGeom>
        </p:spPr>
        <p:txBody>
          <a:bodyPr spcFirstLastPara="1" wrap="square" lIns="91425" tIns="91425" rIns="91425" bIns="91425" anchor="t" anchorCtr="0"/>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56" name="Shape 56"/>
          <p:cNvSpPr txBox="1">
            <a:spLocks noGrp="1"/>
          </p:cNvSpPr>
          <p:nvPr>
            <p:ph type="sldNum" idx="12"/>
          </p:nvPr>
        </p:nvSpPr>
        <p:spPr>
          <a:xfrm>
            <a:off x="8453375" y="4796300"/>
            <a:ext cx="548700" cy="2769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57"/>
        <p:cNvGrpSpPr/>
        <p:nvPr/>
      </p:nvGrpSpPr>
      <p:grpSpPr>
        <a:xfrm>
          <a:off x="0" y="0"/>
          <a:ext cx="0" cy="0"/>
          <a:chOff x="0" y="0"/>
          <a:chExt cx="0" cy="0"/>
        </a:xfrm>
      </p:grpSpPr>
      <p:sp>
        <p:nvSpPr>
          <p:cNvPr id="58" name="Shape 58"/>
          <p:cNvSpPr txBox="1">
            <a:spLocks noGrp="1"/>
          </p:cNvSpPr>
          <p:nvPr>
            <p:ph type="title"/>
          </p:nvPr>
        </p:nvSpPr>
        <p:spPr>
          <a:xfrm>
            <a:off x="180900" y="456800"/>
            <a:ext cx="8782200" cy="4090800"/>
          </a:xfrm>
          <a:prstGeom prst="rect">
            <a:avLst/>
          </a:prstGeom>
        </p:spPr>
        <p:txBody>
          <a:bodyPr spcFirstLastPara="1" wrap="square" lIns="91425" tIns="91425" rIns="91425" bIns="91425" anchor="ctr" anchorCtr="0"/>
          <a:lstStyle>
            <a:lvl1pPr lvl="0" algn="ctr"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endParaRPr/>
          </a:p>
        </p:txBody>
      </p:sp>
      <p:sp>
        <p:nvSpPr>
          <p:cNvPr id="59" name="Shape 59"/>
          <p:cNvSpPr txBox="1">
            <a:spLocks noGrp="1"/>
          </p:cNvSpPr>
          <p:nvPr>
            <p:ph type="sldNum" idx="12"/>
          </p:nvPr>
        </p:nvSpPr>
        <p:spPr>
          <a:xfrm>
            <a:off x="8453375" y="4796300"/>
            <a:ext cx="548700" cy="2769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0"/>
        <p:cNvGrpSpPr/>
        <p:nvPr/>
      </p:nvGrpSpPr>
      <p:grpSpPr>
        <a:xfrm>
          <a:off x="0" y="0"/>
          <a:ext cx="0" cy="0"/>
          <a:chOff x="0" y="0"/>
          <a:chExt cx="0" cy="0"/>
        </a:xfrm>
      </p:grpSpPr>
      <p:sp>
        <p:nvSpPr>
          <p:cNvPr id="61" name="Shape 61"/>
          <p:cNvSpPr/>
          <p:nvPr/>
        </p:nvSpPr>
        <p:spPr>
          <a:xfrm>
            <a:off x="4572000" y="-12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2" name="Shape 62"/>
          <p:cNvSpPr txBox="1">
            <a:spLocks noGrp="1"/>
          </p:cNvSpPr>
          <p:nvPr>
            <p:ph type="title"/>
          </p:nvPr>
        </p:nvSpPr>
        <p:spPr>
          <a:xfrm>
            <a:off x="178563" y="446900"/>
            <a:ext cx="4045200" cy="953400"/>
          </a:xfrm>
          <a:prstGeom prst="rect">
            <a:avLst/>
          </a:prstGeom>
        </p:spPr>
        <p:txBody>
          <a:bodyPr spcFirstLastPara="1" wrap="square" lIns="91425" tIns="91425" rIns="91425" bIns="91425" anchor="t" anchorCtr="0"/>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a:endParaRPr/>
          </a:p>
        </p:txBody>
      </p:sp>
      <p:sp>
        <p:nvSpPr>
          <p:cNvPr id="63" name="Shape 63"/>
          <p:cNvSpPr txBox="1">
            <a:spLocks noGrp="1"/>
          </p:cNvSpPr>
          <p:nvPr>
            <p:ph type="subTitle" idx="1"/>
          </p:nvPr>
        </p:nvSpPr>
        <p:spPr>
          <a:xfrm>
            <a:off x="176225" y="1454750"/>
            <a:ext cx="4045200" cy="1235100"/>
          </a:xfrm>
          <a:prstGeom prst="rect">
            <a:avLst/>
          </a:prstGeom>
        </p:spPr>
        <p:txBody>
          <a:bodyPr spcFirstLastPara="1" wrap="square" lIns="91425" tIns="91425" rIns="91425" bIns="91425" anchor="t" anchorCtr="0"/>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64" name="Shape 64"/>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lstStyle>
            <a:lvl1pPr marL="457200" lvl="0" indent="-342900" rtl="0">
              <a:spcBef>
                <a:spcPts val="0"/>
              </a:spcBef>
              <a:spcAft>
                <a:spcPts val="0"/>
              </a:spcAft>
              <a:buClr>
                <a:schemeClr val="lt1"/>
              </a:buClr>
              <a:buSzPts val="1800"/>
              <a:buChar char="●"/>
              <a:defRPr>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
        <p:nvSpPr>
          <p:cNvPr id="65" name="Shape 65"/>
          <p:cNvSpPr txBox="1">
            <a:spLocks noGrp="1"/>
          </p:cNvSpPr>
          <p:nvPr>
            <p:ph type="sldNum" idx="12"/>
          </p:nvPr>
        </p:nvSpPr>
        <p:spPr>
          <a:xfrm>
            <a:off x="8453375" y="4796300"/>
            <a:ext cx="548700" cy="2769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6"/>
        <p:cNvGrpSpPr/>
        <p:nvPr/>
      </p:nvGrpSpPr>
      <p:grpSpPr>
        <a:xfrm>
          <a:off x="0" y="0"/>
          <a:ext cx="0" cy="0"/>
          <a:chOff x="0" y="0"/>
          <a:chExt cx="0" cy="0"/>
        </a:xfrm>
      </p:grpSpPr>
      <p:sp>
        <p:nvSpPr>
          <p:cNvPr id="67" name="Shape 67"/>
          <p:cNvSpPr/>
          <p:nvPr/>
        </p:nvSpPr>
        <p:spPr>
          <a:xfrm>
            <a:off x="3534336" y="2402400"/>
            <a:ext cx="3930000" cy="2741100"/>
          </a:xfrm>
          <a:prstGeom prst="rect">
            <a:avLst/>
          </a:prstGeom>
          <a:solidFill>
            <a:schemeClr val="dk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8" name="Shape 68"/>
          <p:cNvSpPr txBox="1">
            <a:spLocks noGrp="1"/>
          </p:cNvSpPr>
          <p:nvPr>
            <p:ph type="body" idx="1"/>
          </p:nvPr>
        </p:nvSpPr>
        <p:spPr>
          <a:xfrm>
            <a:off x="3885361" y="2773950"/>
            <a:ext cx="3211500" cy="2188500"/>
          </a:xfrm>
          <a:prstGeom prst="rect">
            <a:avLst/>
          </a:prstGeom>
        </p:spPr>
        <p:txBody>
          <a:bodyPr spcFirstLastPara="1" wrap="square" lIns="91425" tIns="91425" rIns="91425" bIns="91425" anchor="t" anchorCtr="0"/>
          <a:lstStyle>
            <a:lvl1pPr marL="457200" lvl="0" indent="-228600" rtl="0">
              <a:lnSpc>
                <a:spcPct val="100000"/>
              </a:lnSpc>
              <a:spcBef>
                <a:spcPts val="0"/>
              </a:spcBef>
              <a:spcAft>
                <a:spcPts val="0"/>
              </a:spcAft>
              <a:buClr>
                <a:schemeClr val="lt1"/>
              </a:buClr>
              <a:buSzPts val="1600"/>
              <a:buNone/>
              <a:defRPr sz="1600">
                <a:solidFill>
                  <a:schemeClr val="lt1"/>
                </a:solidFill>
              </a:defRPr>
            </a:lvl1pPr>
          </a:lstStyle>
          <a:p>
            <a:endParaRPr/>
          </a:p>
        </p:txBody>
      </p:sp>
      <p:sp>
        <p:nvSpPr>
          <p:cNvPr id="69" name="Shape 69"/>
          <p:cNvSpPr txBox="1">
            <a:spLocks noGrp="1"/>
          </p:cNvSpPr>
          <p:nvPr>
            <p:ph type="sldNum" idx="12"/>
          </p:nvPr>
        </p:nvSpPr>
        <p:spPr>
          <a:xfrm>
            <a:off x="8453375" y="4796300"/>
            <a:ext cx="548700" cy="2769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google">
    <p:bg>
      <p:bgPr>
        <a:solidFill>
          <a:schemeClr val="lt1"/>
        </a:solidFill>
        <a:effectLst/>
      </p:bgPr>
    </p:bg>
    <p:spTree>
      <p:nvGrpSpPr>
        <p:cNvPr id="1" name="Shape 5"/>
        <p:cNvGrpSpPr/>
        <p:nvPr/>
      </p:nvGrpSpPr>
      <p:grpSpPr>
        <a:xfrm>
          <a:off x="0" y="0"/>
          <a:ext cx="0" cy="0"/>
          <a:chOff x="0" y="0"/>
          <a:chExt cx="0" cy="0"/>
        </a:xfrm>
      </p:grpSpPr>
      <p:grpSp>
        <p:nvGrpSpPr>
          <p:cNvPr id="6" name="Shape 6"/>
          <p:cNvGrpSpPr/>
          <p:nvPr/>
        </p:nvGrpSpPr>
        <p:grpSpPr>
          <a:xfrm>
            <a:off x="176223" y="4848071"/>
            <a:ext cx="532885" cy="173631"/>
            <a:chOff x="0" y="0"/>
            <a:chExt cx="2077525" cy="676925"/>
          </a:xfrm>
        </p:grpSpPr>
        <p:sp>
          <p:nvSpPr>
            <p:cNvPr id="7" name="Shape 7"/>
            <p:cNvSpPr/>
            <p:nvPr/>
          </p:nvSpPr>
          <p:spPr>
            <a:xfrm>
              <a:off x="0" y="0"/>
              <a:ext cx="511375" cy="524800"/>
            </a:xfrm>
            <a:custGeom>
              <a:avLst/>
              <a:gdLst/>
              <a:ahLst/>
              <a:cxnLst/>
              <a:rect l="0" t="0" r="0" b="0"/>
              <a:pathLst>
                <a:path w="20455" h="20992" extrusionOk="0">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chemeClr val="dk2"/>
            </a:solidFill>
            <a:ln>
              <a:noFill/>
            </a:ln>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8" name="Shape 8"/>
            <p:cNvSpPr/>
            <p:nvPr/>
          </p:nvSpPr>
          <p:spPr>
            <a:xfrm>
              <a:off x="540400" y="187300"/>
              <a:ext cx="339200" cy="337950"/>
            </a:xfrm>
            <a:custGeom>
              <a:avLst/>
              <a:gdLst/>
              <a:ahLst/>
              <a:cxnLst/>
              <a:rect l="0" t="0" r="0" b="0"/>
              <a:pathLst>
                <a:path w="13568" h="13518" extrusionOk="0">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chemeClr val="dk2"/>
            </a:solidFill>
            <a:ln>
              <a:noFill/>
            </a:ln>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9" name="Shape 9"/>
            <p:cNvSpPr/>
            <p:nvPr/>
          </p:nvSpPr>
          <p:spPr>
            <a:xfrm>
              <a:off x="910400" y="187300"/>
              <a:ext cx="339200" cy="337950"/>
            </a:xfrm>
            <a:custGeom>
              <a:avLst/>
              <a:gdLst/>
              <a:ahLst/>
              <a:cxnLst/>
              <a:rect l="0" t="0" r="0" b="0"/>
              <a:pathLst>
                <a:path w="13568" h="13518" extrusionOk="0">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chemeClr val="dk2"/>
            </a:solidFill>
            <a:ln>
              <a:noFill/>
            </a:ln>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10" name="Shape 10"/>
            <p:cNvSpPr/>
            <p:nvPr/>
          </p:nvSpPr>
          <p:spPr>
            <a:xfrm>
              <a:off x="1280400" y="187325"/>
              <a:ext cx="323850" cy="489600"/>
            </a:xfrm>
            <a:custGeom>
              <a:avLst/>
              <a:gdLst/>
              <a:ahLst/>
              <a:cxnLst/>
              <a:rect l="0" t="0" r="0" b="0"/>
              <a:pathLst>
                <a:path w="12954" h="19584" extrusionOk="0">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chemeClr val="dk2"/>
            </a:solidFill>
            <a:ln>
              <a:noFill/>
            </a:ln>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11" name="Shape 11"/>
            <p:cNvSpPr/>
            <p:nvPr/>
          </p:nvSpPr>
          <p:spPr>
            <a:xfrm>
              <a:off x="1655750" y="20000"/>
              <a:ext cx="74250" cy="495000"/>
            </a:xfrm>
            <a:custGeom>
              <a:avLst/>
              <a:gdLst/>
              <a:ahLst/>
              <a:cxnLst/>
              <a:rect l="0" t="0" r="0" b="0"/>
              <a:pathLst>
                <a:path w="2970" h="19800" extrusionOk="0">
                  <a:moveTo>
                    <a:pt x="2970" y="0"/>
                  </a:moveTo>
                  <a:lnTo>
                    <a:pt x="2970" y="19800"/>
                  </a:lnTo>
                  <a:lnTo>
                    <a:pt x="0" y="19800"/>
                  </a:lnTo>
                  <a:lnTo>
                    <a:pt x="0" y="0"/>
                  </a:lnTo>
                  <a:lnTo>
                    <a:pt x="2970" y="0"/>
                  </a:lnTo>
                  <a:close/>
                </a:path>
              </a:pathLst>
            </a:custGeom>
            <a:solidFill>
              <a:schemeClr val="dk2"/>
            </a:solidFill>
            <a:ln>
              <a:noFill/>
            </a:ln>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12" name="Shape 12"/>
            <p:cNvSpPr/>
            <p:nvPr/>
          </p:nvSpPr>
          <p:spPr>
            <a:xfrm>
              <a:off x="1765825" y="187275"/>
              <a:ext cx="311700" cy="337950"/>
            </a:xfrm>
            <a:custGeom>
              <a:avLst/>
              <a:gdLst/>
              <a:ahLst/>
              <a:cxnLst/>
              <a:rect l="0" t="0" r="0" b="0"/>
              <a:pathLst>
                <a:path w="12468" h="13518" extrusionOk="0">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chemeClr val="dk2"/>
            </a:solidFill>
            <a:ln>
              <a:noFill/>
            </a:ln>
          </p:spPr>
          <p:txBody>
            <a:bodyPr spcFirstLastPara="1" wrap="square" lIns="91425" tIns="91425" rIns="91425" bIns="91425" anchor="t" anchorCtr="0">
              <a:noAutofit/>
            </a:bodyPr>
            <a:lstStyle/>
            <a:p>
              <a:pPr marL="0" lvl="0" indent="0">
                <a:spcBef>
                  <a:spcPts val="0"/>
                </a:spcBef>
                <a:spcAft>
                  <a:spcPts val="0"/>
                </a:spcAft>
                <a:buNone/>
              </a:pPr>
              <a:endParaRPr/>
            </a:p>
          </p:txBody>
        </p:sp>
      </p:grpSp>
      <p:sp>
        <p:nvSpPr>
          <p:cNvPr id="13" name="Shape 13"/>
          <p:cNvSpPr txBox="1">
            <a:spLocks noGrp="1"/>
          </p:cNvSpPr>
          <p:nvPr>
            <p:ph type="title"/>
          </p:nvPr>
        </p:nvSpPr>
        <p:spPr>
          <a:xfrm>
            <a:off x="180900" y="446900"/>
            <a:ext cx="8782200" cy="572700"/>
          </a:xfrm>
          <a:prstGeom prst="rect">
            <a:avLst/>
          </a:prstGeom>
          <a:noFill/>
          <a:ln>
            <a:noFill/>
          </a:ln>
        </p:spPr>
        <p:txBody>
          <a:bodyPr spcFirstLastPara="1" wrap="square" lIns="91425" tIns="91425" rIns="91425" bIns="91425" anchor="t" anchorCtr="0"/>
          <a:lstStyle>
            <a:lvl1pPr lvl="0" rtl="0">
              <a:spcBef>
                <a:spcPts val="0"/>
              </a:spcBef>
              <a:spcAft>
                <a:spcPts val="0"/>
              </a:spcAft>
              <a:buClr>
                <a:schemeClr val="dk1"/>
              </a:buClr>
              <a:buSzPts val="2600"/>
              <a:buFont typeface="Roboto"/>
              <a:buNone/>
              <a:defRPr sz="2600">
                <a:solidFill>
                  <a:schemeClr val="dk1"/>
                </a:solidFill>
                <a:latin typeface="Roboto"/>
                <a:ea typeface="Roboto"/>
                <a:cs typeface="Roboto"/>
                <a:sym typeface="Roboto"/>
              </a:defRPr>
            </a:lvl1pPr>
            <a:lvl2pPr lvl="1" rtl="0">
              <a:spcBef>
                <a:spcPts val="0"/>
              </a:spcBef>
              <a:spcAft>
                <a:spcPts val="0"/>
              </a:spcAft>
              <a:buClr>
                <a:schemeClr val="dk2"/>
              </a:buClr>
              <a:buSzPts val="2600"/>
              <a:buFont typeface="Roboto"/>
              <a:buNone/>
              <a:defRPr sz="2600">
                <a:solidFill>
                  <a:schemeClr val="dk2"/>
                </a:solidFill>
                <a:latin typeface="Roboto"/>
                <a:ea typeface="Roboto"/>
                <a:cs typeface="Roboto"/>
                <a:sym typeface="Roboto"/>
              </a:defRPr>
            </a:lvl2pPr>
            <a:lvl3pPr lvl="2" rtl="0">
              <a:spcBef>
                <a:spcPts val="0"/>
              </a:spcBef>
              <a:spcAft>
                <a:spcPts val="0"/>
              </a:spcAft>
              <a:buClr>
                <a:schemeClr val="dk2"/>
              </a:buClr>
              <a:buSzPts val="2600"/>
              <a:buFont typeface="Roboto"/>
              <a:buNone/>
              <a:defRPr sz="2600">
                <a:solidFill>
                  <a:schemeClr val="dk2"/>
                </a:solidFill>
                <a:latin typeface="Roboto"/>
                <a:ea typeface="Roboto"/>
                <a:cs typeface="Roboto"/>
                <a:sym typeface="Roboto"/>
              </a:defRPr>
            </a:lvl3pPr>
            <a:lvl4pPr lvl="3" rtl="0">
              <a:spcBef>
                <a:spcPts val="0"/>
              </a:spcBef>
              <a:spcAft>
                <a:spcPts val="0"/>
              </a:spcAft>
              <a:buClr>
                <a:schemeClr val="dk2"/>
              </a:buClr>
              <a:buSzPts val="2600"/>
              <a:buFont typeface="Roboto"/>
              <a:buNone/>
              <a:defRPr sz="2600">
                <a:solidFill>
                  <a:schemeClr val="dk2"/>
                </a:solidFill>
                <a:latin typeface="Roboto"/>
                <a:ea typeface="Roboto"/>
                <a:cs typeface="Roboto"/>
                <a:sym typeface="Roboto"/>
              </a:defRPr>
            </a:lvl4pPr>
            <a:lvl5pPr lvl="4" rtl="0">
              <a:spcBef>
                <a:spcPts val="0"/>
              </a:spcBef>
              <a:spcAft>
                <a:spcPts val="0"/>
              </a:spcAft>
              <a:buClr>
                <a:schemeClr val="dk2"/>
              </a:buClr>
              <a:buSzPts val="2600"/>
              <a:buFont typeface="Roboto"/>
              <a:buNone/>
              <a:defRPr sz="2600">
                <a:solidFill>
                  <a:schemeClr val="dk2"/>
                </a:solidFill>
                <a:latin typeface="Roboto"/>
                <a:ea typeface="Roboto"/>
                <a:cs typeface="Roboto"/>
                <a:sym typeface="Roboto"/>
              </a:defRPr>
            </a:lvl5pPr>
            <a:lvl6pPr lvl="5" rtl="0">
              <a:spcBef>
                <a:spcPts val="0"/>
              </a:spcBef>
              <a:spcAft>
                <a:spcPts val="0"/>
              </a:spcAft>
              <a:buClr>
                <a:schemeClr val="dk2"/>
              </a:buClr>
              <a:buSzPts val="2600"/>
              <a:buFont typeface="Roboto"/>
              <a:buNone/>
              <a:defRPr sz="2600">
                <a:solidFill>
                  <a:schemeClr val="dk2"/>
                </a:solidFill>
                <a:latin typeface="Roboto"/>
                <a:ea typeface="Roboto"/>
                <a:cs typeface="Roboto"/>
                <a:sym typeface="Roboto"/>
              </a:defRPr>
            </a:lvl6pPr>
            <a:lvl7pPr lvl="6" rtl="0">
              <a:spcBef>
                <a:spcPts val="0"/>
              </a:spcBef>
              <a:spcAft>
                <a:spcPts val="0"/>
              </a:spcAft>
              <a:buClr>
                <a:schemeClr val="dk2"/>
              </a:buClr>
              <a:buSzPts val="2600"/>
              <a:buFont typeface="Roboto"/>
              <a:buNone/>
              <a:defRPr sz="2600">
                <a:solidFill>
                  <a:schemeClr val="dk2"/>
                </a:solidFill>
                <a:latin typeface="Roboto"/>
                <a:ea typeface="Roboto"/>
                <a:cs typeface="Roboto"/>
                <a:sym typeface="Roboto"/>
              </a:defRPr>
            </a:lvl7pPr>
            <a:lvl8pPr lvl="7" rtl="0">
              <a:spcBef>
                <a:spcPts val="0"/>
              </a:spcBef>
              <a:spcAft>
                <a:spcPts val="0"/>
              </a:spcAft>
              <a:buClr>
                <a:schemeClr val="dk2"/>
              </a:buClr>
              <a:buSzPts val="2600"/>
              <a:buFont typeface="Roboto"/>
              <a:buNone/>
              <a:defRPr sz="2600">
                <a:solidFill>
                  <a:schemeClr val="dk2"/>
                </a:solidFill>
                <a:latin typeface="Roboto"/>
                <a:ea typeface="Roboto"/>
                <a:cs typeface="Roboto"/>
                <a:sym typeface="Roboto"/>
              </a:defRPr>
            </a:lvl8pPr>
            <a:lvl9pPr lvl="8" rtl="0">
              <a:spcBef>
                <a:spcPts val="0"/>
              </a:spcBef>
              <a:spcAft>
                <a:spcPts val="0"/>
              </a:spcAft>
              <a:buClr>
                <a:schemeClr val="dk2"/>
              </a:buClr>
              <a:buSzPts val="2600"/>
              <a:buFont typeface="Roboto"/>
              <a:buNone/>
              <a:defRPr sz="2600">
                <a:solidFill>
                  <a:schemeClr val="dk2"/>
                </a:solidFill>
                <a:latin typeface="Roboto"/>
                <a:ea typeface="Roboto"/>
                <a:cs typeface="Roboto"/>
                <a:sym typeface="Roboto"/>
              </a:defRPr>
            </a:lvl9pPr>
          </a:lstStyle>
          <a:p>
            <a:endParaRPr/>
          </a:p>
        </p:txBody>
      </p:sp>
      <p:sp>
        <p:nvSpPr>
          <p:cNvPr id="14" name="Shape 14"/>
          <p:cNvSpPr txBox="1">
            <a:spLocks noGrp="1"/>
          </p:cNvSpPr>
          <p:nvPr>
            <p:ph type="body" idx="1"/>
          </p:nvPr>
        </p:nvSpPr>
        <p:spPr>
          <a:xfrm>
            <a:off x="180900" y="1143700"/>
            <a:ext cx="8782200" cy="3416400"/>
          </a:xfrm>
          <a:prstGeom prst="rect">
            <a:avLst/>
          </a:prstGeom>
          <a:noFill/>
          <a:ln>
            <a:noFill/>
          </a:ln>
        </p:spPr>
        <p:txBody>
          <a:bodyPr spcFirstLastPara="1" wrap="square" lIns="91425" tIns="91425" rIns="91425" bIns="91425" anchor="t" anchorCtr="0"/>
          <a:lstStyle>
            <a:lvl1pPr marL="457200" lvl="0" indent="-342900" rtl="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marL="914400" lvl="1"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2pPr>
            <a:lvl3pPr marL="1371600" lvl="2"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3pPr>
            <a:lvl4pPr marL="1828800" lvl="3"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4pPr>
            <a:lvl5pPr marL="2286000" lvl="4"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5pPr>
            <a:lvl6pPr marL="2743200" lvl="5"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6pPr>
            <a:lvl7pPr marL="3200400" lvl="6"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7pPr>
            <a:lvl8pPr marL="3657600" lvl="7"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8pPr>
            <a:lvl9pPr marL="4114800" lvl="8" indent="-317500" rtl="0">
              <a:lnSpc>
                <a:spcPct val="115000"/>
              </a:lnSpc>
              <a:spcBef>
                <a:spcPts val="1600"/>
              </a:spcBef>
              <a:spcAft>
                <a:spcPts val="1600"/>
              </a:spcAft>
              <a:buClr>
                <a:schemeClr val="dk2"/>
              </a:buClr>
              <a:buSzPts val="1400"/>
              <a:buFont typeface="Roboto"/>
              <a:buChar char="■"/>
              <a:defRPr>
                <a:solidFill>
                  <a:schemeClr val="dk2"/>
                </a:solidFill>
                <a:latin typeface="Roboto"/>
                <a:ea typeface="Roboto"/>
                <a:cs typeface="Roboto"/>
                <a:sym typeface="Roboto"/>
              </a:defRPr>
            </a:lvl9pPr>
          </a:lstStyle>
          <a:p>
            <a:endParaRPr dirty="0"/>
          </a:p>
        </p:txBody>
      </p:sp>
      <p:sp>
        <p:nvSpPr>
          <p:cNvPr id="15" name="Shape 15"/>
          <p:cNvSpPr txBox="1">
            <a:spLocks noGrp="1"/>
          </p:cNvSpPr>
          <p:nvPr>
            <p:ph type="sldNum" idx="12"/>
          </p:nvPr>
        </p:nvSpPr>
        <p:spPr>
          <a:xfrm>
            <a:off x="8453375" y="4796300"/>
            <a:ext cx="548700" cy="276900"/>
          </a:xfrm>
          <a:prstGeom prst="rect">
            <a:avLst/>
          </a:prstGeom>
          <a:noFill/>
          <a:ln>
            <a:noFill/>
          </a:ln>
        </p:spPr>
        <p:txBody>
          <a:bodyPr spcFirstLastPara="1" wrap="square" lIns="91425" tIns="91425" rIns="91425" bIns="91425" anchor="ctr" anchorCtr="0">
            <a:noAutofit/>
          </a:bodyPr>
          <a:lstStyle>
            <a:lvl1pPr lvl="0" algn="r" rtl="0">
              <a:buNone/>
              <a:defRPr sz="900">
                <a:solidFill>
                  <a:schemeClr val="dk2"/>
                </a:solidFill>
                <a:latin typeface="Roboto"/>
                <a:ea typeface="Roboto"/>
                <a:cs typeface="Roboto"/>
                <a:sym typeface="Roboto"/>
              </a:defRPr>
            </a:lvl1pPr>
            <a:lvl2pPr lvl="1" algn="r" rtl="0">
              <a:buNone/>
              <a:defRPr sz="900">
                <a:solidFill>
                  <a:schemeClr val="dk2"/>
                </a:solidFill>
                <a:latin typeface="Roboto"/>
                <a:ea typeface="Roboto"/>
                <a:cs typeface="Roboto"/>
                <a:sym typeface="Roboto"/>
              </a:defRPr>
            </a:lvl2pPr>
            <a:lvl3pPr lvl="2" algn="r" rtl="0">
              <a:buNone/>
              <a:defRPr sz="900">
                <a:solidFill>
                  <a:schemeClr val="dk2"/>
                </a:solidFill>
                <a:latin typeface="Roboto"/>
                <a:ea typeface="Roboto"/>
                <a:cs typeface="Roboto"/>
                <a:sym typeface="Roboto"/>
              </a:defRPr>
            </a:lvl3pPr>
            <a:lvl4pPr lvl="3" algn="r" rtl="0">
              <a:buNone/>
              <a:defRPr sz="900">
                <a:solidFill>
                  <a:schemeClr val="dk2"/>
                </a:solidFill>
                <a:latin typeface="Roboto"/>
                <a:ea typeface="Roboto"/>
                <a:cs typeface="Roboto"/>
                <a:sym typeface="Roboto"/>
              </a:defRPr>
            </a:lvl4pPr>
            <a:lvl5pPr lvl="4" algn="r" rtl="0">
              <a:buNone/>
              <a:defRPr sz="900">
                <a:solidFill>
                  <a:schemeClr val="dk2"/>
                </a:solidFill>
                <a:latin typeface="Roboto"/>
                <a:ea typeface="Roboto"/>
                <a:cs typeface="Roboto"/>
                <a:sym typeface="Roboto"/>
              </a:defRPr>
            </a:lvl5pPr>
            <a:lvl6pPr lvl="5" algn="r" rtl="0">
              <a:buNone/>
              <a:defRPr sz="900">
                <a:solidFill>
                  <a:schemeClr val="dk2"/>
                </a:solidFill>
                <a:latin typeface="Roboto"/>
                <a:ea typeface="Roboto"/>
                <a:cs typeface="Roboto"/>
                <a:sym typeface="Roboto"/>
              </a:defRPr>
            </a:lvl6pPr>
            <a:lvl7pPr lvl="6" algn="r" rtl="0">
              <a:buNone/>
              <a:defRPr sz="900">
                <a:solidFill>
                  <a:schemeClr val="dk2"/>
                </a:solidFill>
                <a:latin typeface="Roboto"/>
                <a:ea typeface="Roboto"/>
                <a:cs typeface="Roboto"/>
                <a:sym typeface="Roboto"/>
              </a:defRPr>
            </a:lvl7pPr>
            <a:lvl8pPr lvl="7" algn="r" rtl="0">
              <a:buNone/>
              <a:defRPr sz="900">
                <a:solidFill>
                  <a:schemeClr val="dk2"/>
                </a:solidFill>
                <a:latin typeface="Roboto"/>
                <a:ea typeface="Roboto"/>
                <a:cs typeface="Roboto"/>
                <a:sym typeface="Roboto"/>
              </a:defRPr>
            </a:lvl8pPr>
            <a:lvl9pPr lvl="8" algn="r" rtl="0">
              <a:buNone/>
              <a:defRPr sz="900">
                <a:solidFill>
                  <a:schemeClr val="dk2"/>
                </a:solidFill>
                <a:latin typeface="Roboto"/>
                <a:ea typeface="Roboto"/>
                <a:cs typeface="Roboto"/>
                <a:sym typeface="Roboto"/>
              </a:defRPr>
            </a:lvl9pPr>
          </a:lstStyle>
          <a:p>
            <a:pPr marL="0" lvl="0" indent="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14.svg"/></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3.xml"/><Relationship Id="rId5" Type="http://schemas.openxmlformats.org/officeDocument/2006/relationships/image" Target="../media/image6.gif"/><Relationship Id="rId4" Type="http://schemas.openxmlformats.org/officeDocument/2006/relationships/image" Target="../media/image16.sv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2.xml"/><Relationship Id="rId1" Type="http://schemas.openxmlformats.org/officeDocument/2006/relationships/slideLayout" Target="../slideLayouts/slideLayout3.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16.svg"/></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7.xml"/><Relationship Id="rId1" Type="http://schemas.openxmlformats.org/officeDocument/2006/relationships/slideLayout" Target="../slideLayouts/slideLayout3.xml"/><Relationship Id="rId4" Type="http://schemas.openxmlformats.org/officeDocument/2006/relationships/image" Target="../media/image27.png"/></Relationships>
</file>

<file path=ppt/slides/_rels/slide3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9.xml"/><Relationship Id="rId1" Type="http://schemas.openxmlformats.org/officeDocument/2006/relationships/slideLayout" Target="../slideLayouts/slideLayout3.xml"/><Relationship Id="rId4" Type="http://schemas.openxmlformats.org/officeDocument/2006/relationships/image" Target="../media/image29.svg"/></Relationships>
</file>

<file path=ppt/slides/_rels/slide4.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7.gif"/></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hyperlink" Target="https://www.youtube.com/watch?v=gnRX2lzepz0" TargetMode="External"/><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Shape 80"/>
          <p:cNvSpPr txBox="1">
            <a:spLocks noGrp="1"/>
          </p:cNvSpPr>
          <p:nvPr>
            <p:ph type="ctrTitle"/>
          </p:nvPr>
        </p:nvSpPr>
        <p:spPr>
          <a:xfrm>
            <a:off x="92150" y="1422533"/>
            <a:ext cx="8952614" cy="1281300"/>
          </a:xfrm>
          <a:prstGeom prst="rect">
            <a:avLst/>
          </a:prstGeom>
        </p:spPr>
        <p:txBody>
          <a:bodyPr spcFirstLastPara="1" wrap="square" lIns="91425" tIns="91425" rIns="91425" bIns="91425" anchor="ctr" anchorCtr="0">
            <a:noAutofit/>
          </a:bodyPr>
          <a:lstStyle/>
          <a:p>
            <a:pPr lvl="0" algn="ctr">
              <a:lnSpc>
                <a:spcPct val="120000"/>
              </a:lnSpc>
            </a:pPr>
            <a:r>
              <a:rPr lang="en-US" sz="2800" b="1" dirty="0" err="1"/>
              <a:t>VoiceFilter</a:t>
            </a:r>
            <a:r>
              <a:rPr lang="en-US" sz="2800" b="1" dirty="0"/>
              <a:t>-Lite</a:t>
            </a:r>
            <a:r>
              <a:rPr lang="en-US" sz="2800" dirty="0"/>
              <a:t>: Streaming Targeted Voice Separation</a:t>
            </a:r>
            <a:br>
              <a:rPr lang="en-US" sz="2800" dirty="0"/>
            </a:br>
            <a:r>
              <a:rPr lang="en-US" sz="2800" dirty="0"/>
              <a:t>for On-Device Speech Recognition</a:t>
            </a:r>
            <a:endParaRPr sz="2800" dirty="0"/>
          </a:p>
        </p:txBody>
      </p:sp>
      <p:sp>
        <p:nvSpPr>
          <p:cNvPr id="81" name="Shape 81"/>
          <p:cNvSpPr txBox="1">
            <a:spLocks noGrp="1"/>
          </p:cNvSpPr>
          <p:nvPr>
            <p:ph type="subTitle" idx="1"/>
          </p:nvPr>
        </p:nvSpPr>
        <p:spPr>
          <a:xfrm>
            <a:off x="311700" y="2764980"/>
            <a:ext cx="8520599" cy="1278572"/>
          </a:xfrm>
          <a:prstGeom prst="rect">
            <a:avLst/>
          </a:prstGeom>
        </p:spPr>
        <p:txBody>
          <a:bodyPr spcFirstLastPara="1" wrap="square" lIns="91425" tIns="91425" rIns="91425" bIns="91425" anchor="t" anchorCtr="0">
            <a:noAutofit/>
          </a:bodyPr>
          <a:lstStyle/>
          <a:p>
            <a:pPr marL="0" indent="0">
              <a:lnSpc>
                <a:spcPct val="150000"/>
              </a:lnSpc>
            </a:pPr>
            <a:r>
              <a:rPr lang="en" sz="1400" dirty="0"/>
              <a:t>Authors:		</a:t>
            </a:r>
            <a:r>
              <a:rPr lang="en-US" sz="1400" i="1" dirty="0"/>
              <a:t>Quan Wang, Ignacio Lopez Moreno, </a:t>
            </a:r>
            <a:r>
              <a:rPr lang="en-US" sz="1400" i="1" dirty="0" err="1"/>
              <a:t>Mert</a:t>
            </a:r>
            <a:r>
              <a:rPr lang="en-US" sz="1400" i="1" dirty="0"/>
              <a:t> </a:t>
            </a:r>
            <a:r>
              <a:rPr lang="en-US" sz="1400" i="1" dirty="0" err="1"/>
              <a:t>Saglam</a:t>
            </a:r>
            <a:r>
              <a:rPr lang="en-US" sz="1400" i="1" dirty="0"/>
              <a:t>, Kevin Wilson, Alan </a:t>
            </a:r>
            <a:r>
              <a:rPr lang="en-US" sz="1400" i="1" dirty="0" err="1"/>
              <a:t>Chiao</a:t>
            </a:r>
            <a:r>
              <a:rPr lang="en-US" sz="1400" i="1" dirty="0"/>
              <a:t>,</a:t>
            </a:r>
          </a:p>
          <a:p>
            <a:pPr marL="0" indent="0">
              <a:lnSpc>
                <a:spcPct val="150000"/>
              </a:lnSpc>
            </a:pPr>
            <a:r>
              <a:rPr lang="en-US" sz="1400" i="1" dirty="0"/>
              <a:t>		</a:t>
            </a:r>
            <a:r>
              <a:rPr lang="en-US" sz="1400" i="1" dirty="0" err="1"/>
              <a:t>Renjie</a:t>
            </a:r>
            <a:r>
              <a:rPr lang="en-US" sz="1400" i="1" dirty="0"/>
              <a:t> Liu, </a:t>
            </a:r>
            <a:r>
              <a:rPr lang="en-US" sz="1400" i="1" dirty="0" err="1"/>
              <a:t>Yanzhang</a:t>
            </a:r>
            <a:r>
              <a:rPr lang="en-US" sz="1400" i="1" dirty="0"/>
              <a:t> He, Wei Li, Jason </a:t>
            </a:r>
            <a:r>
              <a:rPr lang="en-US" sz="1400" i="1" dirty="0" err="1"/>
              <a:t>Pelecanos</a:t>
            </a:r>
            <a:r>
              <a:rPr lang="en-US" sz="1400" i="1" dirty="0"/>
              <a:t>, </a:t>
            </a:r>
            <a:r>
              <a:rPr lang="en-US" sz="1400" i="1" dirty="0" err="1"/>
              <a:t>Marily</a:t>
            </a:r>
            <a:r>
              <a:rPr lang="en-US" sz="1400" i="1" dirty="0"/>
              <a:t> Nika, Alexander </a:t>
            </a:r>
            <a:r>
              <a:rPr lang="en-US" sz="1400" i="1" dirty="0" err="1"/>
              <a:t>Gruenstein</a:t>
            </a:r>
            <a:endParaRPr sz="1400" i="1" dirty="0"/>
          </a:p>
          <a:p>
            <a:pPr marL="0" lvl="0" indent="0">
              <a:lnSpc>
                <a:spcPct val="150000"/>
              </a:lnSpc>
              <a:spcBef>
                <a:spcPts val="0"/>
              </a:spcBef>
              <a:spcAft>
                <a:spcPts val="0"/>
              </a:spcAft>
              <a:buNone/>
            </a:pPr>
            <a:r>
              <a:rPr lang="en" sz="1400" dirty="0"/>
              <a:t>Presented by: 	</a:t>
            </a:r>
            <a:r>
              <a:rPr lang="en" sz="1400" i="1" dirty="0"/>
              <a:t>Quan Wang </a:t>
            </a:r>
            <a:r>
              <a:rPr lang="en" sz="1400" dirty="0">
                <a:solidFill>
                  <a:schemeClr val="tx1">
                    <a:lumMod val="60000"/>
                    <a:lumOff val="40000"/>
                  </a:schemeClr>
                </a:solidFill>
              </a:rPr>
              <a:t>&lt;</a:t>
            </a:r>
            <a:r>
              <a:rPr lang="en" sz="1400" dirty="0" err="1">
                <a:solidFill>
                  <a:schemeClr val="tx1">
                    <a:lumMod val="60000"/>
                    <a:lumOff val="40000"/>
                  </a:schemeClr>
                </a:solidFill>
              </a:rPr>
              <a:t>quanw@google.com</a:t>
            </a:r>
            <a:r>
              <a:rPr lang="en" sz="1400" dirty="0">
                <a:solidFill>
                  <a:schemeClr val="tx1">
                    <a:lumMod val="60000"/>
                    <a:lumOff val="40000"/>
                  </a:schemeClr>
                </a:solidFill>
              </a:rPr>
              <a:t>&gt;</a:t>
            </a:r>
            <a:endParaRPr sz="1400" dirty="0">
              <a:solidFill>
                <a:schemeClr val="tx1">
                  <a:lumMod val="60000"/>
                  <a:lumOff val="40000"/>
                </a:schemeClr>
              </a:solidFill>
            </a:endParaRPr>
          </a:p>
        </p:txBody>
      </p:sp>
    </p:spTree>
  </p:cSld>
  <p:clrMapOvr>
    <a:masterClrMapping/>
  </p:clrMapOvr>
  <mc:AlternateContent xmlns:mc="http://schemas.openxmlformats.org/markup-compatibility/2006" xmlns:p14="http://schemas.microsoft.com/office/powerpoint/2010/main">
    <mc:Choice Requires="p14">
      <p:transition spd="slow" p14:dur="2000" advTm="3768"/>
    </mc:Choice>
    <mc:Fallback xmlns="">
      <p:transition spd="slow" advTm="3768"/>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Shape 401"/>
          <p:cNvSpPr txBox="1">
            <a:spLocks noGrp="1"/>
          </p:cNvSpPr>
          <p:nvPr>
            <p:ph type="title"/>
          </p:nvPr>
        </p:nvSpPr>
        <p:spPr>
          <a:xfrm>
            <a:off x="180900" y="446900"/>
            <a:ext cx="87822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Challenges: On-device </a:t>
            </a:r>
            <a:r>
              <a:rPr lang="en" dirty="0" err="1"/>
              <a:t>VoiceFilter</a:t>
            </a:r>
            <a:endParaRPr dirty="0"/>
          </a:p>
        </p:txBody>
      </p:sp>
      <p:sp>
        <p:nvSpPr>
          <p:cNvPr id="402" name="Shape 402"/>
          <p:cNvSpPr txBox="1">
            <a:spLocks noGrp="1"/>
          </p:cNvSpPr>
          <p:nvPr>
            <p:ph type="body" idx="1"/>
          </p:nvPr>
        </p:nvSpPr>
        <p:spPr>
          <a:xfrm>
            <a:off x="180900" y="1143700"/>
            <a:ext cx="8782200" cy="3416400"/>
          </a:xfrm>
          <a:prstGeom prst="rect">
            <a:avLst/>
          </a:prstGeom>
        </p:spPr>
        <p:txBody>
          <a:bodyPr spcFirstLastPara="1" wrap="square" lIns="91425" tIns="91425" rIns="91425" bIns="91425" anchor="t" anchorCtr="0">
            <a:noAutofit/>
          </a:bodyPr>
          <a:lstStyle/>
          <a:p>
            <a:pPr fontAlgn="base">
              <a:lnSpc>
                <a:spcPct val="150000"/>
              </a:lnSpc>
            </a:pPr>
            <a:r>
              <a:rPr lang="en-US" dirty="0"/>
              <a:t>Memory and storage:</a:t>
            </a:r>
          </a:p>
          <a:p>
            <a:pPr lvl="1" fontAlgn="base">
              <a:lnSpc>
                <a:spcPct val="150000"/>
              </a:lnSpc>
              <a:spcBef>
                <a:spcPts val="0"/>
              </a:spcBef>
            </a:pPr>
            <a:r>
              <a:rPr lang="en-US" dirty="0"/>
              <a:t>Model should be really </a:t>
            </a:r>
            <a:r>
              <a:rPr lang="en-US" b="1" dirty="0"/>
              <a:t>tiny</a:t>
            </a:r>
            <a:r>
              <a:rPr lang="en-US" dirty="0"/>
              <a:t> (few MB, not GB)</a:t>
            </a:r>
          </a:p>
          <a:p>
            <a:pPr fontAlgn="base">
              <a:lnSpc>
                <a:spcPct val="150000"/>
              </a:lnSpc>
            </a:pPr>
            <a:r>
              <a:rPr lang="en-US" dirty="0"/>
              <a:t>CPU and battery:</a:t>
            </a:r>
          </a:p>
          <a:p>
            <a:pPr lvl="1" fontAlgn="base">
              <a:lnSpc>
                <a:spcPct val="150000"/>
              </a:lnSpc>
              <a:spcBef>
                <a:spcPts val="0"/>
              </a:spcBef>
            </a:pPr>
            <a:r>
              <a:rPr lang="en-US" dirty="0"/>
              <a:t>Less </a:t>
            </a:r>
            <a:r>
              <a:rPr lang="en-US" b="1" dirty="0"/>
              <a:t>runtime</a:t>
            </a:r>
            <a:r>
              <a:rPr lang="en-US" dirty="0"/>
              <a:t> operations</a:t>
            </a:r>
          </a:p>
          <a:p>
            <a:pPr fontAlgn="base">
              <a:lnSpc>
                <a:spcPct val="150000"/>
              </a:lnSpc>
            </a:pPr>
            <a:r>
              <a:rPr lang="en-US" dirty="0"/>
              <a:t>Latency:</a:t>
            </a:r>
          </a:p>
          <a:p>
            <a:pPr lvl="1" fontAlgn="base">
              <a:lnSpc>
                <a:spcPct val="150000"/>
              </a:lnSpc>
              <a:spcBef>
                <a:spcPts val="0"/>
              </a:spcBef>
            </a:pPr>
            <a:r>
              <a:rPr lang="en-US" dirty="0"/>
              <a:t>Model should work in a </a:t>
            </a:r>
            <a:r>
              <a:rPr lang="en-US" b="1" dirty="0"/>
              <a:t>streaming</a:t>
            </a:r>
            <a:r>
              <a:rPr lang="en-US" dirty="0"/>
              <a:t> fashion</a:t>
            </a:r>
          </a:p>
          <a:p>
            <a:pPr lvl="1" fontAlgn="base">
              <a:lnSpc>
                <a:spcPct val="150000"/>
              </a:lnSpc>
              <a:spcBef>
                <a:spcPts val="0"/>
              </a:spcBef>
            </a:pPr>
            <a:r>
              <a:rPr lang="en-US" dirty="0"/>
              <a:t>ASR should never wait for </a:t>
            </a:r>
            <a:r>
              <a:rPr lang="en-US" dirty="0" err="1"/>
              <a:t>VoiceFilter</a:t>
            </a:r>
            <a:endParaRPr lang="en-US" dirty="0"/>
          </a:p>
          <a:p>
            <a:pPr marL="114300" indent="0" fontAlgn="base">
              <a:lnSpc>
                <a:spcPct val="150000"/>
              </a:lnSpc>
              <a:buNone/>
            </a:pPr>
            <a:endParaRPr lang="en-US" b="1" i="1" dirty="0"/>
          </a:p>
        </p:txBody>
      </p:sp>
    </p:spTree>
    <p:extLst>
      <p:ext uri="{BB962C8B-B14F-4D97-AF65-F5344CB8AC3E}">
        <p14:creationId xmlns:p14="http://schemas.microsoft.com/office/powerpoint/2010/main" val="17121581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Shape 401"/>
          <p:cNvSpPr txBox="1">
            <a:spLocks noGrp="1"/>
          </p:cNvSpPr>
          <p:nvPr>
            <p:ph type="title"/>
          </p:nvPr>
        </p:nvSpPr>
        <p:spPr>
          <a:xfrm>
            <a:off x="180900" y="446900"/>
            <a:ext cx="87822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Challenges: </a:t>
            </a:r>
            <a:r>
              <a:rPr lang="en" dirty="0" err="1"/>
              <a:t>VoiceFilter</a:t>
            </a:r>
            <a:r>
              <a:rPr lang="en" dirty="0"/>
              <a:t> for ASR</a:t>
            </a:r>
            <a:endParaRPr dirty="0"/>
          </a:p>
        </p:txBody>
      </p:sp>
      <p:sp>
        <p:nvSpPr>
          <p:cNvPr id="402" name="Shape 402"/>
          <p:cNvSpPr txBox="1">
            <a:spLocks noGrp="1"/>
          </p:cNvSpPr>
          <p:nvPr>
            <p:ph type="body" idx="1"/>
          </p:nvPr>
        </p:nvSpPr>
        <p:spPr>
          <a:xfrm>
            <a:off x="180900" y="1143700"/>
            <a:ext cx="8782200" cy="3416400"/>
          </a:xfrm>
          <a:prstGeom prst="rect">
            <a:avLst/>
          </a:prstGeom>
        </p:spPr>
        <p:txBody>
          <a:bodyPr spcFirstLastPara="1" wrap="square" lIns="91425" tIns="91425" rIns="91425" bIns="91425" anchor="t" anchorCtr="0">
            <a:noAutofit/>
          </a:bodyPr>
          <a:lstStyle/>
          <a:p>
            <a:pPr fontAlgn="base">
              <a:lnSpc>
                <a:spcPct val="150000"/>
              </a:lnSpc>
            </a:pPr>
            <a:r>
              <a:rPr lang="en-US" dirty="0"/>
              <a:t>Quality:</a:t>
            </a:r>
          </a:p>
          <a:p>
            <a:pPr fontAlgn="base">
              <a:lnSpc>
                <a:spcPct val="150000"/>
              </a:lnSpc>
            </a:pPr>
            <a:endParaRPr lang="en-US" dirty="0"/>
          </a:p>
          <a:p>
            <a:pPr fontAlgn="base">
              <a:lnSpc>
                <a:spcPct val="150000"/>
              </a:lnSpc>
            </a:pPr>
            <a:endParaRPr lang="en-US" dirty="0"/>
          </a:p>
          <a:p>
            <a:pPr fontAlgn="base">
              <a:lnSpc>
                <a:spcPct val="150000"/>
              </a:lnSpc>
            </a:pPr>
            <a:endParaRPr lang="en-US" dirty="0"/>
          </a:p>
          <a:p>
            <a:pPr fontAlgn="base">
              <a:lnSpc>
                <a:spcPct val="150000"/>
              </a:lnSpc>
            </a:pPr>
            <a:endParaRPr lang="en-US" dirty="0"/>
          </a:p>
          <a:p>
            <a:pPr fontAlgn="base">
              <a:lnSpc>
                <a:spcPct val="150000"/>
              </a:lnSpc>
            </a:pPr>
            <a:endParaRPr lang="en-US" dirty="0"/>
          </a:p>
          <a:p>
            <a:pPr marL="114300" indent="0" fontAlgn="base">
              <a:lnSpc>
                <a:spcPct val="150000"/>
              </a:lnSpc>
              <a:buNone/>
            </a:pPr>
            <a:endParaRPr lang="en-US" dirty="0"/>
          </a:p>
          <a:p>
            <a:pPr fontAlgn="base">
              <a:lnSpc>
                <a:spcPct val="150000"/>
              </a:lnSpc>
            </a:pPr>
            <a:r>
              <a:rPr lang="en-US" dirty="0" err="1"/>
              <a:t>VoiceFilter</a:t>
            </a:r>
            <a:r>
              <a:rPr lang="en-US" dirty="0"/>
              <a:t>: You either always run it, or never run it</a:t>
            </a:r>
          </a:p>
        </p:txBody>
      </p:sp>
      <p:sp>
        <p:nvSpPr>
          <p:cNvPr id="2" name="Rounded Rectangle 1">
            <a:extLst>
              <a:ext uri="{FF2B5EF4-FFF2-40B4-BE49-F238E27FC236}">
                <a16:creationId xmlns:a16="http://schemas.microsoft.com/office/drawing/2014/main" id="{F8B520E4-DD3A-B848-A390-5BBBDF216682}"/>
              </a:ext>
            </a:extLst>
          </p:cNvPr>
          <p:cNvSpPr/>
          <p:nvPr/>
        </p:nvSpPr>
        <p:spPr>
          <a:xfrm>
            <a:off x="608609" y="1744915"/>
            <a:ext cx="4396840" cy="2209672"/>
          </a:xfrm>
          <a:prstGeom prst="roundRect">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sz="2400" dirty="0">
                <a:solidFill>
                  <a:schemeClr val="bg2">
                    <a:lumMod val="75000"/>
                  </a:schemeClr>
                </a:solidFill>
              </a:rPr>
              <a:t>Being</a:t>
            </a:r>
          </a:p>
          <a:p>
            <a:pPr algn="ctr">
              <a:lnSpc>
                <a:spcPct val="150000"/>
              </a:lnSpc>
            </a:pPr>
            <a:r>
              <a:rPr lang="en-US" sz="2400" b="1" u="sng" dirty="0">
                <a:solidFill>
                  <a:schemeClr val="bg2">
                    <a:lumMod val="75000"/>
                  </a:schemeClr>
                </a:solidFill>
              </a:rPr>
              <a:t>always harmless</a:t>
            </a:r>
          </a:p>
          <a:p>
            <a:pPr algn="ctr">
              <a:lnSpc>
                <a:spcPct val="150000"/>
              </a:lnSpc>
            </a:pPr>
            <a:r>
              <a:rPr lang="en-US" sz="2400" dirty="0">
                <a:solidFill>
                  <a:schemeClr val="bg2">
                    <a:lumMod val="75000"/>
                  </a:schemeClr>
                </a:solidFill>
              </a:rPr>
              <a:t>is more important than being</a:t>
            </a:r>
          </a:p>
          <a:p>
            <a:pPr algn="ctr">
              <a:lnSpc>
                <a:spcPct val="150000"/>
              </a:lnSpc>
            </a:pPr>
            <a:r>
              <a:rPr lang="en-US" sz="2400" b="1" dirty="0">
                <a:solidFill>
                  <a:schemeClr val="bg2">
                    <a:lumMod val="75000"/>
                  </a:schemeClr>
                </a:solidFill>
              </a:rPr>
              <a:t>sometimes helpful!</a:t>
            </a:r>
          </a:p>
        </p:txBody>
      </p:sp>
      <p:sp>
        <p:nvSpPr>
          <p:cNvPr id="3" name="Left Brace 2">
            <a:extLst>
              <a:ext uri="{FF2B5EF4-FFF2-40B4-BE49-F238E27FC236}">
                <a16:creationId xmlns:a16="http://schemas.microsoft.com/office/drawing/2014/main" id="{393131A5-CA0A-4A44-B2F6-63D0276A5EF1}"/>
              </a:ext>
            </a:extLst>
          </p:cNvPr>
          <p:cNvSpPr/>
          <p:nvPr/>
        </p:nvSpPr>
        <p:spPr>
          <a:xfrm>
            <a:off x="5124203" y="1677878"/>
            <a:ext cx="249579" cy="2119745"/>
          </a:xfrm>
          <a:prstGeom prst="leftBrace">
            <a:avLst>
              <a:gd name="adj1" fmla="val 47677"/>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 name="TextBox 3">
            <a:extLst>
              <a:ext uri="{FF2B5EF4-FFF2-40B4-BE49-F238E27FC236}">
                <a16:creationId xmlns:a16="http://schemas.microsoft.com/office/drawing/2014/main" id="{F468A954-F521-3A44-A2E3-C727B2D26FC1}"/>
              </a:ext>
            </a:extLst>
          </p:cNvPr>
          <p:cNvSpPr txBox="1"/>
          <p:nvPr/>
        </p:nvSpPr>
        <p:spPr>
          <a:xfrm>
            <a:off x="5492536" y="1744915"/>
            <a:ext cx="2385589" cy="1985672"/>
          </a:xfrm>
          <a:prstGeom prst="rect">
            <a:avLst/>
          </a:prstGeom>
          <a:noFill/>
        </p:spPr>
        <p:txBody>
          <a:bodyPr wrap="none" rtlCol="0" anchor="ctr">
            <a:spAutoFit/>
          </a:bodyPr>
          <a:lstStyle/>
          <a:p>
            <a:pPr marL="285750" indent="-285750">
              <a:lnSpc>
                <a:spcPct val="200000"/>
              </a:lnSpc>
              <a:buFont typeface="Arial" panose="020B0604020202020204" pitchFamily="34" charset="0"/>
              <a:buChar char="•"/>
            </a:pPr>
            <a:r>
              <a:rPr lang="en-US" sz="1600" dirty="0">
                <a:solidFill>
                  <a:schemeClr val="bg1">
                    <a:lumMod val="50000"/>
                  </a:schemeClr>
                </a:solidFill>
              </a:rPr>
              <a:t>Clean single speaker</a:t>
            </a:r>
          </a:p>
          <a:p>
            <a:pPr marL="285750" indent="-285750">
              <a:lnSpc>
                <a:spcPct val="200000"/>
              </a:lnSpc>
              <a:buFont typeface="Arial" panose="020B0604020202020204" pitchFamily="34" charset="0"/>
              <a:buChar char="•"/>
            </a:pPr>
            <a:r>
              <a:rPr lang="en-US" sz="1600" dirty="0">
                <a:solidFill>
                  <a:schemeClr val="bg1">
                    <a:lumMod val="50000"/>
                  </a:schemeClr>
                </a:solidFill>
              </a:rPr>
              <a:t>Non-speech noise</a:t>
            </a:r>
          </a:p>
          <a:p>
            <a:pPr marL="285750" indent="-285750">
              <a:lnSpc>
                <a:spcPct val="200000"/>
              </a:lnSpc>
              <a:buFont typeface="Arial" panose="020B0604020202020204" pitchFamily="34" charset="0"/>
              <a:buChar char="•"/>
            </a:pPr>
            <a:r>
              <a:rPr lang="en-US" sz="1600" dirty="0">
                <a:solidFill>
                  <a:schemeClr val="bg1">
                    <a:lumMod val="50000"/>
                  </a:schemeClr>
                </a:solidFill>
              </a:rPr>
              <a:t>Reverberant rooms</a:t>
            </a:r>
          </a:p>
          <a:p>
            <a:pPr marL="285750" indent="-285750">
              <a:lnSpc>
                <a:spcPct val="200000"/>
              </a:lnSpc>
              <a:buFont typeface="Arial" panose="020B0604020202020204" pitchFamily="34" charset="0"/>
              <a:buChar char="•"/>
            </a:pPr>
            <a:r>
              <a:rPr lang="en-US" sz="1600" dirty="0">
                <a:solidFill>
                  <a:schemeClr val="bg1">
                    <a:lumMod val="50000"/>
                  </a:schemeClr>
                </a:solidFill>
              </a:rPr>
              <a:t>Different SNR</a:t>
            </a:r>
          </a:p>
        </p:txBody>
      </p:sp>
    </p:spTree>
    <p:extLst>
      <p:ext uri="{BB962C8B-B14F-4D97-AF65-F5344CB8AC3E}">
        <p14:creationId xmlns:p14="http://schemas.microsoft.com/office/powerpoint/2010/main" val="5067769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Shape 86"/>
          <p:cNvSpPr txBox="1">
            <a:spLocks noGrp="1"/>
          </p:cNvSpPr>
          <p:nvPr>
            <p:ph type="title"/>
          </p:nvPr>
        </p:nvSpPr>
        <p:spPr>
          <a:xfrm>
            <a:off x="540100" y="703050"/>
            <a:ext cx="8035200" cy="3649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Part 3:</a:t>
            </a:r>
            <a:endParaRPr dirty="0"/>
          </a:p>
          <a:p>
            <a:pPr marL="0" lvl="0" indent="0" rtl="0">
              <a:spcBef>
                <a:spcPts val="0"/>
              </a:spcBef>
              <a:spcAft>
                <a:spcPts val="0"/>
              </a:spcAft>
              <a:buNone/>
            </a:pPr>
            <a:endParaRPr dirty="0"/>
          </a:p>
          <a:p>
            <a:pPr marL="0" lvl="0" indent="0" rtl="0">
              <a:spcBef>
                <a:spcPts val="0"/>
              </a:spcBef>
              <a:spcAft>
                <a:spcPts val="0"/>
              </a:spcAft>
              <a:buNone/>
            </a:pPr>
            <a:r>
              <a:rPr lang="en" dirty="0"/>
              <a:t>The journey to Lite</a:t>
            </a:r>
            <a:endParaRPr dirty="0"/>
          </a:p>
        </p:txBody>
      </p:sp>
    </p:spTree>
    <p:extLst>
      <p:ext uri="{BB962C8B-B14F-4D97-AF65-F5344CB8AC3E}">
        <p14:creationId xmlns:p14="http://schemas.microsoft.com/office/powerpoint/2010/main" val="34104586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22" name="Down Arrow 21">
            <a:extLst>
              <a:ext uri="{FF2B5EF4-FFF2-40B4-BE49-F238E27FC236}">
                <a16:creationId xmlns:a16="http://schemas.microsoft.com/office/drawing/2014/main" id="{FE3638FB-E364-764A-BA1A-6876F60E1A5F}"/>
              </a:ext>
            </a:extLst>
          </p:cNvPr>
          <p:cNvSpPr/>
          <p:nvPr/>
        </p:nvSpPr>
        <p:spPr>
          <a:xfrm flipV="1">
            <a:off x="5655902" y="3518595"/>
            <a:ext cx="791345" cy="249382"/>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Down Arrow 33">
            <a:extLst>
              <a:ext uri="{FF2B5EF4-FFF2-40B4-BE49-F238E27FC236}">
                <a16:creationId xmlns:a16="http://schemas.microsoft.com/office/drawing/2014/main" id="{CB9FFACD-3EA3-8542-83A7-7DE6AA5CA218}"/>
              </a:ext>
            </a:extLst>
          </p:cNvPr>
          <p:cNvSpPr/>
          <p:nvPr/>
        </p:nvSpPr>
        <p:spPr>
          <a:xfrm flipV="1">
            <a:off x="5655902" y="2306802"/>
            <a:ext cx="791345" cy="249382"/>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Parallelogram 6">
            <a:extLst>
              <a:ext uri="{FF2B5EF4-FFF2-40B4-BE49-F238E27FC236}">
                <a16:creationId xmlns:a16="http://schemas.microsoft.com/office/drawing/2014/main" id="{AB25AF6D-49B0-AF4B-9CDB-320C8391BCC7}"/>
              </a:ext>
            </a:extLst>
          </p:cNvPr>
          <p:cNvSpPr/>
          <p:nvPr/>
        </p:nvSpPr>
        <p:spPr>
          <a:xfrm>
            <a:off x="4750130" y="2603359"/>
            <a:ext cx="2749138" cy="891329"/>
          </a:xfrm>
          <a:prstGeom prst="parallelogram">
            <a:avLst>
              <a:gd name="adj" fmla="val 55108"/>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7">
            <a:extLst>
              <a:ext uri="{FF2B5EF4-FFF2-40B4-BE49-F238E27FC236}">
                <a16:creationId xmlns:a16="http://schemas.microsoft.com/office/drawing/2014/main" id="{77FBD394-87B7-5B43-962B-7E58751A5A97}"/>
              </a:ext>
            </a:extLst>
          </p:cNvPr>
          <p:cNvSpPr/>
          <p:nvPr/>
        </p:nvSpPr>
        <p:spPr>
          <a:xfrm>
            <a:off x="4750130" y="1411692"/>
            <a:ext cx="2749138" cy="891329"/>
          </a:xfrm>
          <a:prstGeom prst="parallelogram">
            <a:avLst>
              <a:gd name="adj" fmla="val 55108"/>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riangle 20">
            <a:extLst>
              <a:ext uri="{FF2B5EF4-FFF2-40B4-BE49-F238E27FC236}">
                <a16:creationId xmlns:a16="http://schemas.microsoft.com/office/drawing/2014/main" id="{113EBC64-4961-CB48-9DA6-A7DA3D22C464}"/>
              </a:ext>
            </a:extLst>
          </p:cNvPr>
          <p:cNvSpPr/>
          <p:nvPr/>
        </p:nvSpPr>
        <p:spPr>
          <a:xfrm rot="370301">
            <a:off x="5437895" y="1733811"/>
            <a:ext cx="1618080" cy="1684799"/>
          </a:xfrm>
          <a:prstGeom prst="triangle">
            <a:avLst/>
          </a:prstGeom>
          <a:solidFill>
            <a:srgbClr val="D9FEA8">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Parallelogram 3">
            <a:extLst>
              <a:ext uri="{FF2B5EF4-FFF2-40B4-BE49-F238E27FC236}">
                <a16:creationId xmlns:a16="http://schemas.microsoft.com/office/drawing/2014/main" id="{5309AAA5-74D8-0C47-9332-D11C3699F85E}"/>
              </a:ext>
            </a:extLst>
          </p:cNvPr>
          <p:cNvSpPr/>
          <p:nvPr/>
        </p:nvSpPr>
        <p:spPr>
          <a:xfrm>
            <a:off x="4750130" y="3792871"/>
            <a:ext cx="2749138" cy="891329"/>
          </a:xfrm>
          <a:prstGeom prst="parallelogram">
            <a:avLst>
              <a:gd name="adj" fmla="val 55108"/>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0000"/>
                </a:solidFill>
              </a:rPr>
              <a:t>CNN layer</a:t>
            </a:r>
          </a:p>
        </p:txBody>
      </p:sp>
      <p:sp>
        <p:nvSpPr>
          <p:cNvPr id="401" name="Shape 401"/>
          <p:cNvSpPr txBox="1">
            <a:spLocks noGrp="1"/>
          </p:cNvSpPr>
          <p:nvPr>
            <p:ph type="title"/>
          </p:nvPr>
        </p:nvSpPr>
        <p:spPr>
          <a:xfrm>
            <a:off x="180900" y="446900"/>
            <a:ext cx="87822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Optimizing for CPU and latency</a:t>
            </a:r>
            <a:endParaRPr dirty="0"/>
          </a:p>
        </p:txBody>
      </p:sp>
      <p:sp>
        <p:nvSpPr>
          <p:cNvPr id="402" name="Shape 402"/>
          <p:cNvSpPr txBox="1">
            <a:spLocks noGrp="1"/>
          </p:cNvSpPr>
          <p:nvPr>
            <p:ph type="body" idx="1"/>
          </p:nvPr>
        </p:nvSpPr>
        <p:spPr>
          <a:xfrm>
            <a:off x="180899" y="1143700"/>
            <a:ext cx="4403747" cy="3416400"/>
          </a:xfrm>
          <a:prstGeom prst="rect">
            <a:avLst/>
          </a:prstGeom>
        </p:spPr>
        <p:txBody>
          <a:bodyPr spcFirstLastPara="1" wrap="square" lIns="91425" tIns="91425" rIns="91425" bIns="91425" anchor="t" anchorCtr="0">
            <a:noAutofit/>
          </a:bodyPr>
          <a:lstStyle/>
          <a:p>
            <a:pPr fontAlgn="base">
              <a:lnSpc>
                <a:spcPct val="200000"/>
              </a:lnSpc>
            </a:pPr>
            <a:r>
              <a:rPr lang="en-US" dirty="0"/>
              <a:t>Time-frequency CNN</a:t>
            </a:r>
          </a:p>
          <a:p>
            <a:pPr lvl="1" fontAlgn="base">
              <a:lnSpc>
                <a:spcPct val="200000"/>
              </a:lnSpc>
              <a:spcBef>
                <a:spcPts val="0"/>
              </a:spcBef>
            </a:pPr>
            <a:r>
              <a:rPr lang="en-US" dirty="0"/>
              <a:t>Temporal CNN: Not causal</a:t>
            </a:r>
          </a:p>
          <a:p>
            <a:pPr lvl="1" fontAlgn="base">
              <a:lnSpc>
                <a:spcPct val="200000"/>
              </a:lnSpc>
              <a:spcBef>
                <a:spcPts val="0"/>
              </a:spcBef>
            </a:pPr>
            <a:r>
              <a:rPr lang="en-US" dirty="0"/>
              <a:t>Convolutions: Computationally expensive</a:t>
            </a:r>
          </a:p>
        </p:txBody>
      </p:sp>
      <p:cxnSp>
        <p:nvCxnSpPr>
          <p:cNvPr id="6" name="Straight Arrow Connector 5">
            <a:extLst>
              <a:ext uri="{FF2B5EF4-FFF2-40B4-BE49-F238E27FC236}">
                <a16:creationId xmlns:a16="http://schemas.microsoft.com/office/drawing/2014/main" id="{3F920015-E5F2-A44E-BC27-77341E22FBA4}"/>
              </a:ext>
            </a:extLst>
          </p:cNvPr>
          <p:cNvCxnSpPr>
            <a:cxnSpLocks/>
          </p:cNvCxnSpPr>
          <p:nvPr/>
        </p:nvCxnSpPr>
        <p:spPr>
          <a:xfrm flipV="1">
            <a:off x="4750130" y="2601203"/>
            <a:ext cx="522514" cy="893486"/>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A5235DDF-204B-BA45-ABD5-32EBDD3F1002}"/>
              </a:ext>
            </a:extLst>
          </p:cNvPr>
          <p:cNvCxnSpPr>
            <a:cxnSpLocks/>
          </p:cNvCxnSpPr>
          <p:nvPr/>
        </p:nvCxnSpPr>
        <p:spPr>
          <a:xfrm>
            <a:off x="4750130" y="3494688"/>
            <a:ext cx="2250374" cy="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4FEADC9D-A01E-9949-96F1-7A7EF0FBE019}"/>
              </a:ext>
            </a:extLst>
          </p:cNvPr>
          <p:cNvSpPr txBox="1"/>
          <p:nvPr/>
        </p:nvSpPr>
        <p:spPr>
          <a:xfrm>
            <a:off x="4725994" y="2556184"/>
            <a:ext cx="492443" cy="307777"/>
          </a:xfrm>
          <a:prstGeom prst="rect">
            <a:avLst/>
          </a:prstGeom>
          <a:noFill/>
        </p:spPr>
        <p:txBody>
          <a:bodyPr wrap="none" rtlCol="0">
            <a:spAutoFit/>
          </a:bodyPr>
          <a:lstStyle/>
          <a:p>
            <a:r>
              <a:rPr lang="en-US" i="1" dirty="0" err="1">
                <a:solidFill>
                  <a:schemeClr val="bg1">
                    <a:lumMod val="50000"/>
                  </a:schemeClr>
                </a:solidFill>
              </a:rPr>
              <a:t>freq</a:t>
            </a:r>
            <a:endParaRPr lang="en-US" i="1" dirty="0">
              <a:solidFill>
                <a:schemeClr val="bg1">
                  <a:lumMod val="50000"/>
                </a:schemeClr>
              </a:solidFill>
            </a:endParaRPr>
          </a:p>
        </p:txBody>
      </p:sp>
      <p:sp>
        <p:nvSpPr>
          <p:cNvPr id="15" name="TextBox 14">
            <a:extLst>
              <a:ext uri="{FF2B5EF4-FFF2-40B4-BE49-F238E27FC236}">
                <a16:creationId xmlns:a16="http://schemas.microsoft.com/office/drawing/2014/main" id="{496A5D33-991C-5944-B074-E1A6B3352499}"/>
              </a:ext>
            </a:extLst>
          </p:cNvPr>
          <p:cNvSpPr txBox="1"/>
          <p:nvPr/>
        </p:nvSpPr>
        <p:spPr>
          <a:xfrm>
            <a:off x="7000504" y="3288784"/>
            <a:ext cx="522900" cy="307777"/>
          </a:xfrm>
          <a:prstGeom prst="rect">
            <a:avLst/>
          </a:prstGeom>
          <a:noFill/>
        </p:spPr>
        <p:txBody>
          <a:bodyPr wrap="none" rtlCol="0">
            <a:spAutoFit/>
          </a:bodyPr>
          <a:lstStyle/>
          <a:p>
            <a:r>
              <a:rPr lang="en-US" i="1" dirty="0">
                <a:solidFill>
                  <a:schemeClr val="bg1">
                    <a:lumMod val="50000"/>
                  </a:schemeClr>
                </a:solidFill>
              </a:rPr>
              <a:t>time</a:t>
            </a:r>
          </a:p>
        </p:txBody>
      </p:sp>
      <p:sp>
        <p:nvSpPr>
          <p:cNvPr id="16" name="Oval 15">
            <a:extLst>
              <a:ext uri="{FF2B5EF4-FFF2-40B4-BE49-F238E27FC236}">
                <a16:creationId xmlns:a16="http://schemas.microsoft.com/office/drawing/2014/main" id="{127FD381-0866-1D45-937C-7BD13B4E6CD0}"/>
              </a:ext>
            </a:extLst>
          </p:cNvPr>
          <p:cNvSpPr/>
          <p:nvPr/>
        </p:nvSpPr>
        <p:spPr>
          <a:xfrm>
            <a:off x="5676411" y="2643143"/>
            <a:ext cx="208942" cy="208942"/>
          </a:xfrm>
          <a:prstGeom prst="ellipse">
            <a:avLst/>
          </a:prstGeom>
          <a:solidFill>
            <a:schemeClr val="bg1">
              <a:lumMod val="75000"/>
            </a:schemeClr>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23" name="Oval 22">
            <a:extLst>
              <a:ext uri="{FF2B5EF4-FFF2-40B4-BE49-F238E27FC236}">
                <a16:creationId xmlns:a16="http://schemas.microsoft.com/office/drawing/2014/main" id="{C1415FBE-E864-A64F-B4AB-C34BF65B2E3A}"/>
              </a:ext>
            </a:extLst>
          </p:cNvPr>
          <p:cNvSpPr/>
          <p:nvPr/>
        </p:nvSpPr>
        <p:spPr>
          <a:xfrm>
            <a:off x="6065840" y="2643143"/>
            <a:ext cx="208942" cy="208942"/>
          </a:xfrm>
          <a:prstGeom prst="ellipse">
            <a:avLst/>
          </a:prstGeom>
          <a:solidFill>
            <a:schemeClr val="bg1">
              <a:lumMod val="75000"/>
            </a:schemeClr>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24" name="Oval 23">
            <a:extLst>
              <a:ext uri="{FF2B5EF4-FFF2-40B4-BE49-F238E27FC236}">
                <a16:creationId xmlns:a16="http://schemas.microsoft.com/office/drawing/2014/main" id="{26ABF623-284C-614E-A623-CC65ACD109B3}"/>
              </a:ext>
            </a:extLst>
          </p:cNvPr>
          <p:cNvSpPr/>
          <p:nvPr/>
        </p:nvSpPr>
        <p:spPr>
          <a:xfrm>
            <a:off x="6455269" y="2643143"/>
            <a:ext cx="208942" cy="208942"/>
          </a:xfrm>
          <a:prstGeom prst="ellipse">
            <a:avLst/>
          </a:prstGeom>
          <a:solidFill>
            <a:schemeClr val="bg1">
              <a:lumMod val="75000"/>
            </a:schemeClr>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25" name="Oval 24">
            <a:extLst>
              <a:ext uri="{FF2B5EF4-FFF2-40B4-BE49-F238E27FC236}">
                <a16:creationId xmlns:a16="http://schemas.microsoft.com/office/drawing/2014/main" id="{533EEFFC-DB3F-8E42-9EE3-0718D151D87B}"/>
              </a:ext>
            </a:extLst>
          </p:cNvPr>
          <p:cNvSpPr/>
          <p:nvPr/>
        </p:nvSpPr>
        <p:spPr>
          <a:xfrm>
            <a:off x="5525990" y="2949280"/>
            <a:ext cx="208942" cy="208942"/>
          </a:xfrm>
          <a:prstGeom prst="ellipse">
            <a:avLst/>
          </a:prstGeom>
          <a:solidFill>
            <a:schemeClr val="bg1">
              <a:lumMod val="75000"/>
            </a:schemeClr>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26" name="Oval 25">
            <a:extLst>
              <a:ext uri="{FF2B5EF4-FFF2-40B4-BE49-F238E27FC236}">
                <a16:creationId xmlns:a16="http://schemas.microsoft.com/office/drawing/2014/main" id="{D7022278-7F1F-D746-A51F-0DD802A5666A}"/>
              </a:ext>
            </a:extLst>
          </p:cNvPr>
          <p:cNvSpPr/>
          <p:nvPr/>
        </p:nvSpPr>
        <p:spPr>
          <a:xfrm>
            <a:off x="5915419" y="2949280"/>
            <a:ext cx="208942" cy="208942"/>
          </a:xfrm>
          <a:prstGeom prst="ellipse">
            <a:avLst/>
          </a:prstGeom>
          <a:solidFill>
            <a:schemeClr val="bg1">
              <a:lumMod val="75000"/>
            </a:schemeClr>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27" name="Oval 26">
            <a:extLst>
              <a:ext uri="{FF2B5EF4-FFF2-40B4-BE49-F238E27FC236}">
                <a16:creationId xmlns:a16="http://schemas.microsoft.com/office/drawing/2014/main" id="{9A3F7D7A-179B-B844-9C23-9637C5C8453A}"/>
              </a:ext>
            </a:extLst>
          </p:cNvPr>
          <p:cNvSpPr/>
          <p:nvPr/>
        </p:nvSpPr>
        <p:spPr>
          <a:xfrm>
            <a:off x="6304848" y="2949280"/>
            <a:ext cx="208942" cy="208942"/>
          </a:xfrm>
          <a:prstGeom prst="ellipse">
            <a:avLst/>
          </a:prstGeom>
          <a:solidFill>
            <a:schemeClr val="bg1">
              <a:lumMod val="75000"/>
            </a:schemeClr>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28" name="Oval 27">
            <a:extLst>
              <a:ext uri="{FF2B5EF4-FFF2-40B4-BE49-F238E27FC236}">
                <a16:creationId xmlns:a16="http://schemas.microsoft.com/office/drawing/2014/main" id="{E11CEA62-B296-3441-A392-B84CEC4B4A59}"/>
              </a:ext>
            </a:extLst>
          </p:cNvPr>
          <p:cNvSpPr/>
          <p:nvPr/>
        </p:nvSpPr>
        <p:spPr>
          <a:xfrm>
            <a:off x="5363607" y="3250945"/>
            <a:ext cx="208942" cy="208942"/>
          </a:xfrm>
          <a:prstGeom prst="ellipse">
            <a:avLst/>
          </a:prstGeom>
          <a:solidFill>
            <a:schemeClr val="bg1">
              <a:lumMod val="75000"/>
            </a:schemeClr>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29" name="Oval 28">
            <a:extLst>
              <a:ext uri="{FF2B5EF4-FFF2-40B4-BE49-F238E27FC236}">
                <a16:creationId xmlns:a16="http://schemas.microsoft.com/office/drawing/2014/main" id="{9A268535-E125-304A-814E-1B94F30096C8}"/>
              </a:ext>
            </a:extLst>
          </p:cNvPr>
          <p:cNvSpPr/>
          <p:nvPr/>
        </p:nvSpPr>
        <p:spPr>
          <a:xfrm>
            <a:off x="5753036" y="3250945"/>
            <a:ext cx="208942" cy="208942"/>
          </a:xfrm>
          <a:prstGeom prst="ellipse">
            <a:avLst/>
          </a:prstGeom>
          <a:solidFill>
            <a:schemeClr val="bg1">
              <a:lumMod val="75000"/>
            </a:schemeClr>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30" name="Oval 29">
            <a:extLst>
              <a:ext uri="{FF2B5EF4-FFF2-40B4-BE49-F238E27FC236}">
                <a16:creationId xmlns:a16="http://schemas.microsoft.com/office/drawing/2014/main" id="{0D054973-98D7-3D40-B34B-E08E81663638}"/>
              </a:ext>
            </a:extLst>
          </p:cNvPr>
          <p:cNvSpPr/>
          <p:nvPr/>
        </p:nvSpPr>
        <p:spPr>
          <a:xfrm>
            <a:off x="6142465" y="3250945"/>
            <a:ext cx="208942" cy="208942"/>
          </a:xfrm>
          <a:prstGeom prst="ellipse">
            <a:avLst/>
          </a:prstGeom>
          <a:solidFill>
            <a:schemeClr val="bg1">
              <a:lumMod val="75000"/>
            </a:schemeClr>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2" name="Oval 1">
            <a:extLst>
              <a:ext uri="{FF2B5EF4-FFF2-40B4-BE49-F238E27FC236}">
                <a16:creationId xmlns:a16="http://schemas.microsoft.com/office/drawing/2014/main" id="{459DA73A-BDB3-F24C-BA05-657759F94349}"/>
              </a:ext>
            </a:extLst>
          </p:cNvPr>
          <p:cNvSpPr/>
          <p:nvPr/>
        </p:nvSpPr>
        <p:spPr>
          <a:xfrm rot="1508238">
            <a:off x="6191306" y="2430919"/>
            <a:ext cx="470025" cy="121128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8A11BCD0-7E9F-1544-B833-B52C71C8679E}"/>
              </a:ext>
            </a:extLst>
          </p:cNvPr>
          <p:cNvSpPr txBox="1"/>
          <p:nvPr/>
        </p:nvSpPr>
        <p:spPr>
          <a:xfrm>
            <a:off x="6802536" y="2193685"/>
            <a:ext cx="1967391" cy="698717"/>
          </a:xfrm>
          <a:prstGeom prst="rect">
            <a:avLst/>
          </a:prstGeom>
          <a:noFill/>
        </p:spPr>
        <p:txBody>
          <a:bodyPr wrap="square" rtlCol="0">
            <a:spAutoFit/>
          </a:bodyPr>
          <a:lstStyle/>
          <a:p>
            <a:pPr>
              <a:lnSpc>
                <a:spcPct val="150000"/>
              </a:lnSpc>
            </a:pPr>
            <a:r>
              <a:rPr lang="en-US" b="1" dirty="0">
                <a:solidFill>
                  <a:srgbClr val="FF0000"/>
                </a:solidFill>
              </a:rPr>
              <a:t>Receptive field can’t see the future</a:t>
            </a:r>
          </a:p>
        </p:txBody>
      </p:sp>
      <p:sp>
        <p:nvSpPr>
          <p:cNvPr id="33" name="Oval 32">
            <a:extLst>
              <a:ext uri="{FF2B5EF4-FFF2-40B4-BE49-F238E27FC236}">
                <a16:creationId xmlns:a16="http://schemas.microsoft.com/office/drawing/2014/main" id="{B9A68DA0-509E-2547-B650-09BFD84A5B23}"/>
              </a:ext>
            </a:extLst>
          </p:cNvPr>
          <p:cNvSpPr/>
          <p:nvPr/>
        </p:nvSpPr>
        <p:spPr>
          <a:xfrm>
            <a:off x="5831973" y="1726822"/>
            <a:ext cx="208942" cy="208942"/>
          </a:xfrm>
          <a:prstGeom prst="ellipse">
            <a:avLst/>
          </a:prstGeom>
          <a:solidFill>
            <a:schemeClr val="bg1">
              <a:lumMod val="85000"/>
            </a:schemeClr>
          </a:solidFill>
          <a:ln w="1270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35" name="Oval 34">
            <a:extLst>
              <a:ext uri="{FF2B5EF4-FFF2-40B4-BE49-F238E27FC236}">
                <a16:creationId xmlns:a16="http://schemas.microsoft.com/office/drawing/2014/main" id="{D0F5EC4F-787C-F045-AF85-C93D16F58CC0}"/>
              </a:ext>
            </a:extLst>
          </p:cNvPr>
          <p:cNvSpPr/>
          <p:nvPr/>
        </p:nvSpPr>
        <p:spPr>
          <a:xfrm>
            <a:off x="6221402" y="1726822"/>
            <a:ext cx="208942" cy="208942"/>
          </a:xfrm>
          <a:prstGeom prst="ellipse">
            <a:avLst/>
          </a:prstGeom>
          <a:solidFill>
            <a:schemeClr val="bg1">
              <a:lumMod val="75000"/>
            </a:schemeClr>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36" name="Oval 35">
            <a:extLst>
              <a:ext uri="{FF2B5EF4-FFF2-40B4-BE49-F238E27FC236}">
                <a16:creationId xmlns:a16="http://schemas.microsoft.com/office/drawing/2014/main" id="{E788DA42-C66B-564F-A7CC-26E8D002D7BC}"/>
              </a:ext>
            </a:extLst>
          </p:cNvPr>
          <p:cNvSpPr/>
          <p:nvPr/>
        </p:nvSpPr>
        <p:spPr>
          <a:xfrm>
            <a:off x="6610831" y="1726822"/>
            <a:ext cx="208942" cy="208942"/>
          </a:xfrm>
          <a:prstGeom prst="ellipse">
            <a:avLst/>
          </a:prstGeom>
          <a:solidFill>
            <a:schemeClr val="bg1">
              <a:lumMod val="85000"/>
            </a:schemeClr>
          </a:solidFill>
          <a:ln w="1270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Tree>
    <p:extLst>
      <p:ext uri="{BB962C8B-B14F-4D97-AF65-F5344CB8AC3E}">
        <p14:creationId xmlns:p14="http://schemas.microsoft.com/office/powerpoint/2010/main" val="501961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blinds(horizontal)">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22" name="Down Arrow 21">
            <a:extLst>
              <a:ext uri="{FF2B5EF4-FFF2-40B4-BE49-F238E27FC236}">
                <a16:creationId xmlns:a16="http://schemas.microsoft.com/office/drawing/2014/main" id="{FE3638FB-E364-764A-BA1A-6876F60E1A5F}"/>
              </a:ext>
            </a:extLst>
          </p:cNvPr>
          <p:cNvSpPr/>
          <p:nvPr/>
        </p:nvSpPr>
        <p:spPr>
          <a:xfrm flipV="1">
            <a:off x="5654591" y="3518595"/>
            <a:ext cx="791345" cy="249382"/>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Down Arrow 33">
            <a:extLst>
              <a:ext uri="{FF2B5EF4-FFF2-40B4-BE49-F238E27FC236}">
                <a16:creationId xmlns:a16="http://schemas.microsoft.com/office/drawing/2014/main" id="{CB9FFACD-3EA3-8542-83A7-7DE6AA5CA218}"/>
              </a:ext>
            </a:extLst>
          </p:cNvPr>
          <p:cNvSpPr/>
          <p:nvPr/>
        </p:nvSpPr>
        <p:spPr>
          <a:xfrm flipV="1">
            <a:off x="5654591" y="2306802"/>
            <a:ext cx="791345" cy="249382"/>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Parallelogram 6">
            <a:extLst>
              <a:ext uri="{FF2B5EF4-FFF2-40B4-BE49-F238E27FC236}">
                <a16:creationId xmlns:a16="http://schemas.microsoft.com/office/drawing/2014/main" id="{AB25AF6D-49B0-AF4B-9CDB-320C8391BCC7}"/>
              </a:ext>
            </a:extLst>
          </p:cNvPr>
          <p:cNvSpPr/>
          <p:nvPr/>
        </p:nvSpPr>
        <p:spPr>
          <a:xfrm>
            <a:off x="4748819" y="2603359"/>
            <a:ext cx="2749138" cy="891329"/>
          </a:xfrm>
          <a:prstGeom prst="parallelogram">
            <a:avLst>
              <a:gd name="adj" fmla="val 55108"/>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7">
            <a:extLst>
              <a:ext uri="{FF2B5EF4-FFF2-40B4-BE49-F238E27FC236}">
                <a16:creationId xmlns:a16="http://schemas.microsoft.com/office/drawing/2014/main" id="{77FBD394-87B7-5B43-962B-7E58751A5A97}"/>
              </a:ext>
            </a:extLst>
          </p:cNvPr>
          <p:cNvSpPr/>
          <p:nvPr/>
        </p:nvSpPr>
        <p:spPr>
          <a:xfrm>
            <a:off x="4748819" y="1411692"/>
            <a:ext cx="2749138" cy="891329"/>
          </a:xfrm>
          <a:prstGeom prst="parallelogram">
            <a:avLst>
              <a:gd name="adj" fmla="val 55108"/>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0000"/>
                </a:solidFill>
              </a:rPr>
              <a:t>LSTM layer</a:t>
            </a:r>
          </a:p>
        </p:txBody>
      </p:sp>
      <p:sp>
        <p:nvSpPr>
          <p:cNvPr id="4" name="Parallelogram 3">
            <a:extLst>
              <a:ext uri="{FF2B5EF4-FFF2-40B4-BE49-F238E27FC236}">
                <a16:creationId xmlns:a16="http://schemas.microsoft.com/office/drawing/2014/main" id="{5309AAA5-74D8-0C47-9332-D11C3699F85E}"/>
              </a:ext>
            </a:extLst>
          </p:cNvPr>
          <p:cNvSpPr/>
          <p:nvPr/>
        </p:nvSpPr>
        <p:spPr>
          <a:xfrm>
            <a:off x="4748819" y="3792871"/>
            <a:ext cx="2749138" cy="891329"/>
          </a:xfrm>
          <a:prstGeom prst="parallelogram">
            <a:avLst>
              <a:gd name="adj" fmla="val 55108"/>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0000"/>
                </a:solidFill>
              </a:rPr>
              <a:t>LSTM layer</a:t>
            </a:r>
          </a:p>
        </p:txBody>
      </p:sp>
      <p:sp>
        <p:nvSpPr>
          <p:cNvPr id="401" name="Shape 401"/>
          <p:cNvSpPr txBox="1">
            <a:spLocks noGrp="1"/>
          </p:cNvSpPr>
          <p:nvPr>
            <p:ph type="title"/>
          </p:nvPr>
        </p:nvSpPr>
        <p:spPr>
          <a:xfrm>
            <a:off x="180900" y="446900"/>
            <a:ext cx="87822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Optimizing for CPU and latency</a:t>
            </a:r>
            <a:endParaRPr dirty="0"/>
          </a:p>
        </p:txBody>
      </p:sp>
      <p:sp>
        <p:nvSpPr>
          <p:cNvPr id="402" name="Shape 402"/>
          <p:cNvSpPr txBox="1">
            <a:spLocks noGrp="1"/>
          </p:cNvSpPr>
          <p:nvPr>
            <p:ph type="body" idx="1"/>
          </p:nvPr>
        </p:nvSpPr>
        <p:spPr>
          <a:xfrm>
            <a:off x="180900" y="1143700"/>
            <a:ext cx="4421670" cy="3416400"/>
          </a:xfrm>
          <a:prstGeom prst="rect">
            <a:avLst/>
          </a:prstGeom>
        </p:spPr>
        <p:txBody>
          <a:bodyPr spcFirstLastPara="1" wrap="square" lIns="91425" tIns="91425" rIns="91425" bIns="91425" anchor="t" anchorCtr="0">
            <a:noAutofit/>
          </a:bodyPr>
          <a:lstStyle/>
          <a:p>
            <a:pPr fontAlgn="base">
              <a:lnSpc>
                <a:spcPct val="200000"/>
              </a:lnSpc>
            </a:pPr>
            <a:r>
              <a:rPr lang="en-US" dirty="0"/>
              <a:t>Bi-directional LSTM</a:t>
            </a:r>
          </a:p>
          <a:p>
            <a:pPr lvl="1" fontAlgn="base">
              <a:lnSpc>
                <a:spcPct val="200000"/>
              </a:lnSpc>
              <a:spcBef>
                <a:spcPts val="0"/>
              </a:spcBef>
            </a:pPr>
            <a:r>
              <a:rPr lang="en-US" dirty="0"/>
              <a:t>Backward pass: Not causal</a:t>
            </a:r>
          </a:p>
        </p:txBody>
      </p:sp>
      <p:cxnSp>
        <p:nvCxnSpPr>
          <p:cNvPr id="11" name="Straight Arrow Connector 10">
            <a:extLst>
              <a:ext uri="{FF2B5EF4-FFF2-40B4-BE49-F238E27FC236}">
                <a16:creationId xmlns:a16="http://schemas.microsoft.com/office/drawing/2014/main" id="{A5235DDF-204B-BA45-ABD5-32EBDD3F1002}"/>
              </a:ext>
            </a:extLst>
          </p:cNvPr>
          <p:cNvCxnSpPr>
            <a:cxnSpLocks/>
          </p:cNvCxnSpPr>
          <p:nvPr/>
        </p:nvCxnSpPr>
        <p:spPr>
          <a:xfrm>
            <a:off x="4748819" y="3494688"/>
            <a:ext cx="2250374" cy="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496A5D33-991C-5944-B074-E1A6B3352499}"/>
              </a:ext>
            </a:extLst>
          </p:cNvPr>
          <p:cNvSpPr txBox="1"/>
          <p:nvPr/>
        </p:nvSpPr>
        <p:spPr>
          <a:xfrm>
            <a:off x="6999193" y="3288784"/>
            <a:ext cx="522900" cy="307777"/>
          </a:xfrm>
          <a:prstGeom prst="rect">
            <a:avLst/>
          </a:prstGeom>
          <a:noFill/>
        </p:spPr>
        <p:txBody>
          <a:bodyPr wrap="none" rtlCol="0">
            <a:spAutoFit/>
          </a:bodyPr>
          <a:lstStyle/>
          <a:p>
            <a:r>
              <a:rPr lang="en-US" i="1" dirty="0">
                <a:solidFill>
                  <a:schemeClr val="bg1">
                    <a:lumMod val="50000"/>
                  </a:schemeClr>
                </a:solidFill>
              </a:rPr>
              <a:t>time</a:t>
            </a:r>
          </a:p>
        </p:txBody>
      </p:sp>
      <p:sp>
        <p:nvSpPr>
          <p:cNvPr id="16" name="Oval 15">
            <a:extLst>
              <a:ext uri="{FF2B5EF4-FFF2-40B4-BE49-F238E27FC236}">
                <a16:creationId xmlns:a16="http://schemas.microsoft.com/office/drawing/2014/main" id="{127FD381-0866-1D45-937C-7BD13B4E6CD0}"/>
              </a:ext>
            </a:extLst>
          </p:cNvPr>
          <p:cNvSpPr/>
          <p:nvPr/>
        </p:nvSpPr>
        <p:spPr>
          <a:xfrm>
            <a:off x="5473218" y="2773773"/>
            <a:ext cx="208942" cy="208942"/>
          </a:xfrm>
          <a:prstGeom prst="ellipse">
            <a:avLst/>
          </a:prstGeom>
          <a:solidFill>
            <a:schemeClr val="bg1">
              <a:lumMod val="75000"/>
            </a:schemeClr>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23" name="Oval 22">
            <a:extLst>
              <a:ext uri="{FF2B5EF4-FFF2-40B4-BE49-F238E27FC236}">
                <a16:creationId xmlns:a16="http://schemas.microsoft.com/office/drawing/2014/main" id="{C1415FBE-E864-A64F-B4AB-C34BF65B2E3A}"/>
              </a:ext>
            </a:extLst>
          </p:cNvPr>
          <p:cNvSpPr/>
          <p:nvPr/>
        </p:nvSpPr>
        <p:spPr>
          <a:xfrm>
            <a:off x="5862647" y="2773773"/>
            <a:ext cx="208942" cy="208942"/>
          </a:xfrm>
          <a:prstGeom prst="ellipse">
            <a:avLst/>
          </a:prstGeom>
          <a:solidFill>
            <a:schemeClr val="bg1">
              <a:lumMod val="75000"/>
            </a:schemeClr>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24" name="Oval 23">
            <a:extLst>
              <a:ext uri="{FF2B5EF4-FFF2-40B4-BE49-F238E27FC236}">
                <a16:creationId xmlns:a16="http://schemas.microsoft.com/office/drawing/2014/main" id="{26ABF623-284C-614E-A623-CC65ACD109B3}"/>
              </a:ext>
            </a:extLst>
          </p:cNvPr>
          <p:cNvSpPr/>
          <p:nvPr/>
        </p:nvSpPr>
        <p:spPr>
          <a:xfrm>
            <a:off x="6252076" y="2773773"/>
            <a:ext cx="208942" cy="208942"/>
          </a:xfrm>
          <a:prstGeom prst="ellipse">
            <a:avLst/>
          </a:prstGeom>
          <a:solidFill>
            <a:schemeClr val="bg1">
              <a:lumMod val="75000"/>
            </a:schemeClr>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32" name="Oval 31">
            <a:extLst>
              <a:ext uri="{FF2B5EF4-FFF2-40B4-BE49-F238E27FC236}">
                <a16:creationId xmlns:a16="http://schemas.microsoft.com/office/drawing/2014/main" id="{075E7612-10AE-504E-95B9-AB2064D551D7}"/>
              </a:ext>
            </a:extLst>
          </p:cNvPr>
          <p:cNvSpPr/>
          <p:nvPr/>
        </p:nvSpPr>
        <p:spPr>
          <a:xfrm>
            <a:off x="6641505" y="2773773"/>
            <a:ext cx="208942" cy="208942"/>
          </a:xfrm>
          <a:prstGeom prst="ellipse">
            <a:avLst/>
          </a:prstGeom>
          <a:solidFill>
            <a:schemeClr val="bg1">
              <a:lumMod val="75000"/>
            </a:schemeClr>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cxnSp>
        <p:nvCxnSpPr>
          <p:cNvPr id="3" name="Curved Connector 2">
            <a:extLst>
              <a:ext uri="{FF2B5EF4-FFF2-40B4-BE49-F238E27FC236}">
                <a16:creationId xmlns:a16="http://schemas.microsoft.com/office/drawing/2014/main" id="{26C4ADC5-F79D-BA47-8359-5E4CBA1123E0}"/>
              </a:ext>
            </a:extLst>
          </p:cNvPr>
          <p:cNvCxnSpPr>
            <a:cxnSpLocks/>
            <a:stCxn id="16" idx="7"/>
            <a:endCxn id="23" idx="1"/>
          </p:cNvCxnSpPr>
          <p:nvPr/>
        </p:nvCxnSpPr>
        <p:spPr>
          <a:xfrm rot="5400000" flipH="1" flipV="1">
            <a:off x="5772403" y="2683530"/>
            <a:ext cx="12700" cy="241685"/>
          </a:xfrm>
          <a:prstGeom prst="curvedConnector3">
            <a:avLst>
              <a:gd name="adj1" fmla="val 1012354"/>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33" name="Curved Connector 32">
            <a:extLst>
              <a:ext uri="{FF2B5EF4-FFF2-40B4-BE49-F238E27FC236}">
                <a16:creationId xmlns:a16="http://schemas.microsoft.com/office/drawing/2014/main" id="{8741F77F-3F6A-5D46-8F43-80FBB154C9F1}"/>
              </a:ext>
            </a:extLst>
          </p:cNvPr>
          <p:cNvCxnSpPr>
            <a:cxnSpLocks/>
          </p:cNvCxnSpPr>
          <p:nvPr/>
        </p:nvCxnSpPr>
        <p:spPr>
          <a:xfrm rot="5400000" flipH="1" flipV="1">
            <a:off x="6154411" y="2683530"/>
            <a:ext cx="12700" cy="241685"/>
          </a:xfrm>
          <a:prstGeom prst="curvedConnector3">
            <a:avLst>
              <a:gd name="adj1" fmla="val 1012354"/>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35" name="Curved Connector 34">
            <a:extLst>
              <a:ext uri="{FF2B5EF4-FFF2-40B4-BE49-F238E27FC236}">
                <a16:creationId xmlns:a16="http://schemas.microsoft.com/office/drawing/2014/main" id="{719B8F3C-2A77-9D46-946B-4D71297F206D}"/>
              </a:ext>
            </a:extLst>
          </p:cNvPr>
          <p:cNvCxnSpPr>
            <a:cxnSpLocks/>
          </p:cNvCxnSpPr>
          <p:nvPr/>
        </p:nvCxnSpPr>
        <p:spPr>
          <a:xfrm rot="5400000" flipH="1" flipV="1">
            <a:off x="6544912" y="2686495"/>
            <a:ext cx="12700" cy="241685"/>
          </a:xfrm>
          <a:prstGeom prst="curvedConnector3">
            <a:avLst>
              <a:gd name="adj1" fmla="val 1012354"/>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36" name="Oval 35">
            <a:extLst>
              <a:ext uri="{FF2B5EF4-FFF2-40B4-BE49-F238E27FC236}">
                <a16:creationId xmlns:a16="http://schemas.microsoft.com/office/drawing/2014/main" id="{60E71A8C-E4EC-6740-A9B2-1EB25732E626}"/>
              </a:ext>
            </a:extLst>
          </p:cNvPr>
          <p:cNvSpPr/>
          <p:nvPr/>
        </p:nvSpPr>
        <p:spPr>
          <a:xfrm>
            <a:off x="5264276" y="3106144"/>
            <a:ext cx="208942" cy="208942"/>
          </a:xfrm>
          <a:prstGeom prst="ellipse">
            <a:avLst/>
          </a:prstGeom>
          <a:solidFill>
            <a:schemeClr val="bg1">
              <a:lumMod val="75000"/>
            </a:schemeClr>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37" name="Oval 36">
            <a:extLst>
              <a:ext uri="{FF2B5EF4-FFF2-40B4-BE49-F238E27FC236}">
                <a16:creationId xmlns:a16="http://schemas.microsoft.com/office/drawing/2014/main" id="{FC273D71-F25E-6B4A-B3BB-9D7044E58EFF}"/>
              </a:ext>
            </a:extLst>
          </p:cNvPr>
          <p:cNvSpPr/>
          <p:nvPr/>
        </p:nvSpPr>
        <p:spPr>
          <a:xfrm>
            <a:off x="5653705" y="3106144"/>
            <a:ext cx="208942" cy="208942"/>
          </a:xfrm>
          <a:prstGeom prst="ellipse">
            <a:avLst/>
          </a:prstGeom>
          <a:solidFill>
            <a:schemeClr val="bg1">
              <a:lumMod val="75000"/>
            </a:schemeClr>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38" name="Oval 37">
            <a:extLst>
              <a:ext uri="{FF2B5EF4-FFF2-40B4-BE49-F238E27FC236}">
                <a16:creationId xmlns:a16="http://schemas.microsoft.com/office/drawing/2014/main" id="{67CEA8C5-30FE-0545-9FC0-9AF4A238DA53}"/>
              </a:ext>
            </a:extLst>
          </p:cNvPr>
          <p:cNvSpPr/>
          <p:nvPr/>
        </p:nvSpPr>
        <p:spPr>
          <a:xfrm>
            <a:off x="6043134" y="3106144"/>
            <a:ext cx="208942" cy="208942"/>
          </a:xfrm>
          <a:prstGeom prst="ellipse">
            <a:avLst/>
          </a:prstGeom>
          <a:solidFill>
            <a:schemeClr val="bg1">
              <a:lumMod val="75000"/>
            </a:schemeClr>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39" name="Oval 38">
            <a:extLst>
              <a:ext uri="{FF2B5EF4-FFF2-40B4-BE49-F238E27FC236}">
                <a16:creationId xmlns:a16="http://schemas.microsoft.com/office/drawing/2014/main" id="{D0C784E7-6A5B-0A4B-B7A8-721AF6382776}"/>
              </a:ext>
            </a:extLst>
          </p:cNvPr>
          <p:cNvSpPr/>
          <p:nvPr/>
        </p:nvSpPr>
        <p:spPr>
          <a:xfrm>
            <a:off x="6432563" y="3106144"/>
            <a:ext cx="208942" cy="208942"/>
          </a:xfrm>
          <a:prstGeom prst="ellipse">
            <a:avLst/>
          </a:prstGeom>
          <a:solidFill>
            <a:schemeClr val="bg1">
              <a:lumMod val="75000"/>
            </a:schemeClr>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cxnSp>
        <p:nvCxnSpPr>
          <p:cNvPr id="42" name="Curved Connector 41">
            <a:extLst>
              <a:ext uri="{FF2B5EF4-FFF2-40B4-BE49-F238E27FC236}">
                <a16:creationId xmlns:a16="http://schemas.microsoft.com/office/drawing/2014/main" id="{B9148AAA-FDDE-204A-9B9D-DD690E14BB3F}"/>
              </a:ext>
            </a:extLst>
          </p:cNvPr>
          <p:cNvCxnSpPr>
            <a:cxnSpLocks/>
            <a:stCxn id="39" idx="3"/>
            <a:endCxn id="38" idx="5"/>
          </p:cNvCxnSpPr>
          <p:nvPr/>
        </p:nvCxnSpPr>
        <p:spPr>
          <a:xfrm rot="5400000">
            <a:off x="6342320" y="3163645"/>
            <a:ext cx="12700" cy="241685"/>
          </a:xfrm>
          <a:prstGeom prst="curvedConnector3">
            <a:avLst>
              <a:gd name="adj1" fmla="val 1152614"/>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47" name="Curved Connector 46">
            <a:extLst>
              <a:ext uri="{FF2B5EF4-FFF2-40B4-BE49-F238E27FC236}">
                <a16:creationId xmlns:a16="http://schemas.microsoft.com/office/drawing/2014/main" id="{1FB6ED10-2866-6B4B-9CC5-07080B864F9E}"/>
              </a:ext>
            </a:extLst>
          </p:cNvPr>
          <p:cNvCxnSpPr>
            <a:cxnSpLocks/>
          </p:cNvCxnSpPr>
          <p:nvPr/>
        </p:nvCxnSpPr>
        <p:spPr>
          <a:xfrm rot="5400000">
            <a:off x="5947491" y="3157294"/>
            <a:ext cx="12700" cy="241685"/>
          </a:xfrm>
          <a:prstGeom prst="curvedConnector3">
            <a:avLst>
              <a:gd name="adj1" fmla="val 1152614"/>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48" name="Curved Connector 47">
            <a:extLst>
              <a:ext uri="{FF2B5EF4-FFF2-40B4-BE49-F238E27FC236}">
                <a16:creationId xmlns:a16="http://schemas.microsoft.com/office/drawing/2014/main" id="{A93EDBF6-EFBD-A345-9466-F9EE5D079E62}"/>
              </a:ext>
            </a:extLst>
          </p:cNvPr>
          <p:cNvCxnSpPr>
            <a:cxnSpLocks/>
          </p:cNvCxnSpPr>
          <p:nvPr/>
        </p:nvCxnSpPr>
        <p:spPr>
          <a:xfrm rot="5400000">
            <a:off x="5554967" y="3150944"/>
            <a:ext cx="12700" cy="241685"/>
          </a:xfrm>
          <a:prstGeom prst="curvedConnector3">
            <a:avLst>
              <a:gd name="adj1" fmla="val 1152614"/>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4E694DE3-4777-E442-A459-BA34DD011073}"/>
              </a:ext>
            </a:extLst>
          </p:cNvPr>
          <p:cNvSpPr/>
          <p:nvPr/>
        </p:nvSpPr>
        <p:spPr>
          <a:xfrm rot="5400000">
            <a:off x="5764270" y="2370221"/>
            <a:ext cx="405694" cy="169791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A40126BE-217A-5245-842A-56518941B70A}"/>
              </a:ext>
            </a:extLst>
          </p:cNvPr>
          <p:cNvSpPr txBox="1"/>
          <p:nvPr/>
        </p:nvSpPr>
        <p:spPr>
          <a:xfrm>
            <a:off x="7134301" y="2579419"/>
            <a:ext cx="1840675" cy="698717"/>
          </a:xfrm>
          <a:prstGeom prst="rect">
            <a:avLst/>
          </a:prstGeom>
          <a:noFill/>
        </p:spPr>
        <p:txBody>
          <a:bodyPr wrap="square" rtlCol="0">
            <a:spAutoFit/>
          </a:bodyPr>
          <a:lstStyle/>
          <a:p>
            <a:pPr>
              <a:lnSpc>
                <a:spcPct val="150000"/>
              </a:lnSpc>
            </a:pPr>
            <a:r>
              <a:rPr lang="en-US" b="1" dirty="0">
                <a:solidFill>
                  <a:srgbClr val="FF0000"/>
                </a:solidFill>
              </a:rPr>
              <a:t>We can't use backward LSTM</a:t>
            </a:r>
          </a:p>
        </p:txBody>
      </p:sp>
    </p:spTree>
    <p:extLst>
      <p:ext uri="{BB962C8B-B14F-4D97-AF65-F5344CB8AC3E}">
        <p14:creationId xmlns:p14="http://schemas.microsoft.com/office/powerpoint/2010/main" val="455600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blinds(horizontal)">
                                      <p:cBhvr>
                                        <p:cTn id="7" dur="500"/>
                                        <p:tgtEl>
                                          <p:spTgt spid="25"/>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blinds(horizontal)">
                                      <p:cBhvr>
                                        <p:cTn id="10"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9" name="Rounded Rectangle 8">
            <a:extLst>
              <a:ext uri="{FF2B5EF4-FFF2-40B4-BE49-F238E27FC236}">
                <a16:creationId xmlns:a16="http://schemas.microsoft.com/office/drawing/2014/main" id="{62FCFC99-0365-B243-AFCA-6F318807D3DD}"/>
              </a:ext>
            </a:extLst>
          </p:cNvPr>
          <p:cNvSpPr/>
          <p:nvPr/>
        </p:nvSpPr>
        <p:spPr>
          <a:xfrm>
            <a:off x="5680485" y="742816"/>
            <a:ext cx="2095995" cy="1920885"/>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1" name="Shape 401"/>
          <p:cNvSpPr txBox="1">
            <a:spLocks noGrp="1"/>
          </p:cNvSpPr>
          <p:nvPr>
            <p:ph type="title"/>
          </p:nvPr>
        </p:nvSpPr>
        <p:spPr>
          <a:xfrm>
            <a:off x="180900" y="446900"/>
            <a:ext cx="87822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Optimizing for CPU and latency</a:t>
            </a:r>
            <a:endParaRPr dirty="0"/>
          </a:p>
        </p:txBody>
      </p:sp>
      <p:sp>
        <p:nvSpPr>
          <p:cNvPr id="402" name="Shape 402"/>
          <p:cNvSpPr txBox="1">
            <a:spLocks noGrp="1"/>
          </p:cNvSpPr>
          <p:nvPr>
            <p:ph type="body" idx="1"/>
          </p:nvPr>
        </p:nvSpPr>
        <p:spPr>
          <a:xfrm>
            <a:off x="180900" y="1143700"/>
            <a:ext cx="4312683" cy="3416400"/>
          </a:xfrm>
          <a:prstGeom prst="rect">
            <a:avLst/>
          </a:prstGeom>
        </p:spPr>
        <p:txBody>
          <a:bodyPr spcFirstLastPara="1" wrap="square" lIns="91425" tIns="91425" rIns="91425" bIns="91425" anchor="t" anchorCtr="0">
            <a:noAutofit/>
          </a:bodyPr>
          <a:lstStyle/>
          <a:p>
            <a:pPr fontAlgn="base">
              <a:lnSpc>
                <a:spcPct val="200000"/>
              </a:lnSpc>
            </a:pPr>
            <a:r>
              <a:rPr lang="en-US" dirty="0"/>
              <a:t>If we only care about ASR:</a:t>
            </a:r>
          </a:p>
          <a:p>
            <a:pPr lvl="1" fontAlgn="base">
              <a:lnSpc>
                <a:spcPct val="200000"/>
              </a:lnSpc>
              <a:spcBef>
                <a:spcPts val="0"/>
              </a:spcBef>
            </a:pPr>
            <a:r>
              <a:rPr lang="en-US" dirty="0"/>
              <a:t>ASR inputs directly as </a:t>
            </a:r>
            <a:r>
              <a:rPr lang="en-US" dirty="0" err="1"/>
              <a:t>VoiceFilter</a:t>
            </a:r>
            <a:r>
              <a:rPr lang="en-US" dirty="0"/>
              <a:t> inputs &amp; outputs</a:t>
            </a:r>
          </a:p>
          <a:p>
            <a:pPr lvl="1" fontAlgn="base">
              <a:lnSpc>
                <a:spcPct val="200000"/>
              </a:lnSpc>
              <a:spcBef>
                <a:spcPts val="0"/>
              </a:spcBef>
            </a:pPr>
            <a:r>
              <a:rPr lang="en-US" dirty="0"/>
              <a:t>No need to convert back to waveform</a:t>
            </a:r>
          </a:p>
          <a:p>
            <a:pPr lvl="1" fontAlgn="base">
              <a:lnSpc>
                <a:spcPct val="200000"/>
              </a:lnSpc>
              <a:spcBef>
                <a:spcPts val="0"/>
              </a:spcBef>
            </a:pPr>
            <a:r>
              <a:rPr lang="en-US" dirty="0"/>
              <a:t>No cool audio demos</a:t>
            </a:r>
          </a:p>
          <a:p>
            <a:pPr lvl="1" fontAlgn="base">
              <a:lnSpc>
                <a:spcPct val="200000"/>
              </a:lnSpc>
              <a:spcBef>
                <a:spcPts val="0"/>
              </a:spcBef>
            </a:pPr>
            <a:endParaRPr lang="en-US" dirty="0"/>
          </a:p>
        </p:txBody>
      </p:sp>
      <p:pic>
        <p:nvPicPr>
          <p:cNvPr id="2050" name="Picture 2" descr="https://lh6.googleusercontent.com/xekSonLsvh7x4Cu5q6EGXYuAwmgBE_1qGKx5GnUGHusXQro0nl0EKnayXY6a1h_ZD1ZCYy7JfKNB9Em0oUHQSg3eo4Mqeyz514l88TESsNFNnxqb0_5eU5UOogQVYIT0VvjolK1pfZw">
            <a:extLst>
              <a:ext uri="{FF2B5EF4-FFF2-40B4-BE49-F238E27FC236}">
                <a16:creationId xmlns:a16="http://schemas.microsoft.com/office/drawing/2014/main" id="{5E9054D4-7B54-6443-AEDE-4A66DF01FB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21728" y="278027"/>
            <a:ext cx="1213510" cy="39749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lh3.googleusercontent.com/MjMR4JkNhSOn-8IAbdlCi49hJQtRUsPTZgESyDOgbwCjn-v5SBjUhx93buFy4VZ0DrVmljJ15uTnU4Oy6UUW1QkIcyAUGLSL2KUs0pBVy9ELlBnJpQCUGEjvDe-LIi3WO5bHdrda_Cc">
            <a:extLst>
              <a:ext uri="{FF2B5EF4-FFF2-40B4-BE49-F238E27FC236}">
                <a16:creationId xmlns:a16="http://schemas.microsoft.com/office/drawing/2014/main" id="{8D1AE217-F814-2441-A2F1-55ABC94DEFF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24049" y="2730997"/>
            <a:ext cx="1208868" cy="402879"/>
          </a:xfrm>
          <a:prstGeom prst="rect">
            <a:avLst/>
          </a:prstGeom>
          <a:noFill/>
          <a:extLst>
            <a:ext uri="{909E8E84-426E-40DD-AFC4-6F175D3DCCD1}">
              <a14:hiddenFill xmlns:a14="http://schemas.microsoft.com/office/drawing/2010/main">
                <a:solidFill>
                  <a:srgbClr val="FFFFFF"/>
                </a:solidFill>
              </a14:hiddenFill>
            </a:ext>
          </a:extLst>
        </p:spPr>
      </p:pic>
      <p:sp>
        <p:nvSpPr>
          <p:cNvPr id="5" name="Oval 4">
            <a:extLst>
              <a:ext uri="{FF2B5EF4-FFF2-40B4-BE49-F238E27FC236}">
                <a16:creationId xmlns:a16="http://schemas.microsoft.com/office/drawing/2014/main" id="{3A9CF203-039E-C641-A3CE-51436DFC233F}"/>
              </a:ext>
            </a:extLst>
          </p:cNvPr>
          <p:cNvSpPr/>
          <p:nvPr/>
        </p:nvSpPr>
        <p:spPr>
          <a:xfrm>
            <a:off x="5995181" y="917322"/>
            <a:ext cx="1466604" cy="330380"/>
          </a:xfrm>
          <a:prstGeom prst="ellipse">
            <a:avLst/>
          </a:prstGeom>
          <a:solidFill>
            <a:schemeClr val="tx1">
              <a:lumMod val="20000"/>
              <a:lumOff val="80000"/>
            </a:schemeClr>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2">
                    <a:lumMod val="50000"/>
                  </a:schemeClr>
                </a:solidFill>
              </a:rPr>
              <a:t>spectrogram</a:t>
            </a:r>
          </a:p>
        </p:txBody>
      </p:sp>
      <p:sp>
        <p:nvSpPr>
          <p:cNvPr id="6" name="Rectangle 5">
            <a:extLst>
              <a:ext uri="{FF2B5EF4-FFF2-40B4-BE49-F238E27FC236}">
                <a16:creationId xmlns:a16="http://schemas.microsoft.com/office/drawing/2014/main" id="{90294478-7221-E94B-9C0E-C62FED1C22D9}"/>
              </a:ext>
            </a:extLst>
          </p:cNvPr>
          <p:cNvSpPr/>
          <p:nvPr/>
        </p:nvSpPr>
        <p:spPr>
          <a:xfrm>
            <a:off x="6058455" y="1489503"/>
            <a:ext cx="1340057" cy="427512"/>
          </a:xfrm>
          <a:prstGeom prst="rect">
            <a:avLst/>
          </a:prstGeom>
          <a:solidFill>
            <a:schemeClr val="tx1">
              <a:lumMod val="20000"/>
              <a:lumOff val="80000"/>
            </a:schemeClr>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2">
                    <a:lumMod val="50000"/>
                  </a:schemeClr>
                </a:solidFill>
              </a:rPr>
              <a:t>Neural Network</a:t>
            </a:r>
          </a:p>
        </p:txBody>
      </p:sp>
      <p:sp>
        <p:nvSpPr>
          <p:cNvPr id="40" name="Oval 39">
            <a:extLst>
              <a:ext uri="{FF2B5EF4-FFF2-40B4-BE49-F238E27FC236}">
                <a16:creationId xmlns:a16="http://schemas.microsoft.com/office/drawing/2014/main" id="{E0009FB6-B207-E14A-BC71-4762945B3E6A}"/>
              </a:ext>
            </a:extLst>
          </p:cNvPr>
          <p:cNvSpPr/>
          <p:nvPr/>
        </p:nvSpPr>
        <p:spPr>
          <a:xfrm>
            <a:off x="5995181" y="2158816"/>
            <a:ext cx="1466604" cy="330380"/>
          </a:xfrm>
          <a:prstGeom prst="ellipse">
            <a:avLst/>
          </a:prstGeom>
          <a:solidFill>
            <a:schemeClr val="tx1">
              <a:lumMod val="20000"/>
              <a:lumOff val="80000"/>
            </a:schemeClr>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2">
                    <a:lumMod val="50000"/>
                  </a:schemeClr>
                </a:solidFill>
              </a:rPr>
              <a:t>spectrogram</a:t>
            </a:r>
          </a:p>
        </p:txBody>
      </p:sp>
      <p:sp>
        <p:nvSpPr>
          <p:cNvPr id="41" name="Oval 40">
            <a:extLst>
              <a:ext uri="{FF2B5EF4-FFF2-40B4-BE49-F238E27FC236}">
                <a16:creationId xmlns:a16="http://schemas.microsoft.com/office/drawing/2014/main" id="{668D4816-E0B5-B944-9431-9E4A98C848B3}"/>
              </a:ext>
            </a:extLst>
          </p:cNvPr>
          <p:cNvSpPr/>
          <p:nvPr/>
        </p:nvSpPr>
        <p:spPr>
          <a:xfrm>
            <a:off x="5995181" y="3375677"/>
            <a:ext cx="1466604" cy="330380"/>
          </a:xfrm>
          <a:prstGeom prst="ellipse">
            <a:avLst/>
          </a:prstGeom>
          <a:solidFill>
            <a:schemeClr val="tx1">
              <a:lumMod val="20000"/>
              <a:lumOff val="80000"/>
            </a:schemeClr>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2">
                    <a:lumMod val="50000"/>
                  </a:schemeClr>
                </a:solidFill>
              </a:rPr>
              <a:t>spectrogram</a:t>
            </a:r>
          </a:p>
        </p:txBody>
      </p:sp>
      <p:sp>
        <p:nvSpPr>
          <p:cNvPr id="43" name="Oval 42">
            <a:extLst>
              <a:ext uri="{FF2B5EF4-FFF2-40B4-BE49-F238E27FC236}">
                <a16:creationId xmlns:a16="http://schemas.microsoft.com/office/drawing/2014/main" id="{FC4B278E-1595-A345-BD3B-1136E4FE5A4F}"/>
              </a:ext>
            </a:extLst>
          </p:cNvPr>
          <p:cNvSpPr/>
          <p:nvPr/>
        </p:nvSpPr>
        <p:spPr>
          <a:xfrm>
            <a:off x="5995181" y="3947858"/>
            <a:ext cx="1466604" cy="330380"/>
          </a:xfrm>
          <a:prstGeom prst="ellipse">
            <a:avLst/>
          </a:prstGeom>
          <a:solidFill>
            <a:schemeClr val="tx1">
              <a:lumMod val="20000"/>
              <a:lumOff val="80000"/>
            </a:schemeClr>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solidFill>
                  <a:schemeClr val="bg2">
                    <a:lumMod val="50000"/>
                  </a:schemeClr>
                </a:solidFill>
              </a:rPr>
              <a:t>filterbanks</a:t>
            </a:r>
            <a:endParaRPr lang="en-US" sz="1200" dirty="0">
              <a:solidFill>
                <a:schemeClr val="bg2">
                  <a:lumMod val="50000"/>
                </a:schemeClr>
              </a:solidFill>
            </a:endParaRPr>
          </a:p>
        </p:txBody>
      </p:sp>
      <p:sp>
        <p:nvSpPr>
          <p:cNvPr id="44" name="Rectangle 43">
            <a:extLst>
              <a:ext uri="{FF2B5EF4-FFF2-40B4-BE49-F238E27FC236}">
                <a16:creationId xmlns:a16="http://schemas.microsoft.com/office/drawing/2014/main" id="{96E149B6-09ED-6749-9D37-4584571BA05B}"/>
              </a:ext>
            </a:extLst>
          </p:cNvPr>
          <p:cNvSpPr/>
          <p:nvPr/>
        </p:nvSpPr>
        <p:spPr>
          <a:xfrm>
            <a:off x="6058455" y="4520041"/>
            <a:ext cx="1340057" cy="427512"/>
          </a:xfrm>
          <a:prstGeom prst="rect">
            <a:avLst/>
          </a:prstGeom>
          <a:solidFill>
            <a:schemeClr val="tx1">
              <a:lumMod val="20000"/>
              <a:lumOff val="80000"/>
            </a:schemeClr>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2">
                    <a:lumMod val="50000"/>
                  </a:schemeClr>
                </a:solidFill>
              </a:rPr>
              <a:t>Speech Recognition</a:t>
            </a:r>
          </a:p>
        </p:txBody>
      </p:sp>
      <p:sp>
        <p:nvSpPr>
          <p:cNvPr id="46" name="Oval 45">
            <a:extLst>
              <a:ext uri="{FF2B5EF4-FFF2-40B4-BE49-F238E27FC236}">
                <a16:creationId xmlns:a16="http://schemas.microsoft.com/office/drawing/2014/main" id="{40934098-1E7F-2942-B716-3D522AD4A6B2}"/>
              </a:ext>
            </a:extLst>
          </p:cNvPr>
          <p:cNvSpPr/>
          <p:nvPr/>
        </p:nvSpPr>
        <p:spPr>
          <a:xfrm>
            <a:off x="7920174" y="1538068"/>
            <a:ext cx="1042926" cy="330380"/>
          </a:xfrm>
          <a:prstGeom prst="ellipse">
            <a:avLst/>
          </a:prstGeom>
          <a:solidFill>
            <a:schemeClr val="tx1">
              <a:lumMod val="20000"/>
              <a:lumOff val="80000"/>
            </a:schemeClr>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2">
                    <a:lumMod val="50000"/>
                  </a:schemeClr>
                </a:solidFill>
              </a:rPr>
              <a:t>d-vector</a:t>
            </a:r>
          </a:p>
        </p:txBody>
      </p:sp>
      <p:cxnSp>
        <p:nvCxnSpPr>
          <p:cNvPr id="49" name="Straight Arrow Connector 48">
            <a:extLst>
              <a:ext uri="{FF2B5EF4-FFF2-40B4-BE49-F238E27FC236}">
                <a16:creationId xmlns:a16="http://schemas.microsoft.com/office/drawing/2014/main" id="{EDFF9432-B2F4-E642-845A-DE2C35F69978}"/>
              </a:ext>
            </a:extLst>
          </p:cNvPr>
          <p:cNvCxnSpPr>
            <a:cxnSpLocks/>
            <a:stCxn id="2050" idx="2"/>
            <a:endCxn id="5" idx="0"/>
          </p:cNvCxnSpPr>
          <p:nvPr/>
        </p:nvCxnSpPr>
        <p:spPr>
          <a:xfrm>
            <a:off x="6728483" y="675521"/>
            <a:ext cx="0" cy="241801"/>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FEBD2652-AA39-504C-B900-064FFB0C032B}"/>
              </a:ext>
            </a:extLst>
          </p:cNvPr>
          <p:cNvCxnSpPr>
            <a:cxnSpLocks/>
          </p:cNvCxnSpPr>
          <p:nvPr/>
        </p:nvCxnSpPr>
        <p:spPr>
          <a:xfrm>
            <a:off x="6728483" y="1247702"/>
            <a:ext cx="0" cy="241801"/>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D94FC012-0E1A-AC47-8367-50D84A35250B}"/>
              </a:ext>
            </a:extLst>
          </p:cNvPr>
          <p:cNvCxnSpPr>
            <a:cxnSpLocks/>
            <a:stCxn id="46" idx="2"/>
            <a:endCxn id="6" idx="3"/>
          </p:cNvCxnSpPr>
          <p:nvPr/>
        </p:nvCxnSpPr>
        <p:spPr>
          <a:xfrm flipH="1">
            <a:off x="7398512" y="1703258"/>
            <a:ext cx="521662" cy="1"/>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61A037BB-F990-0542-8A77-403BC79F5004}"/>
              </a:ext>
            </a:extLst>
          </p:cNvPr>
          <p:cNvCxnSpPr>
            <a:cxnSpLocks/>
            <a:stCxn id="6" idx="2"/>
          </p:cNvCxnSpPr>
          <p:nvPr/>
        </p:nvCxnSpPr>
        <p:spPr>
          <a:xfrm flipH="1">
            <a:off x="6728483" y="1917015"/>
            <a:ext cx="1" cy="241801"/>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AB4FB2F1-88ED-8C49-937D-4EB28C380BA5}"/>
              </a:ext>
            </a:extLst>
          </p:cNvPr>
          <p:cNvCxnSpPr>
            <a:cxnSpLocks/>
            <a:stCxn id="40" idx="4"/>
            <a:endCxn id="2052" idx="0"/>
          </p:cNvCxnSpPr>
          <p:nvPr/>
        </p:nvCxnSpPr>
        <p:spPr>
          <a:xfrm>
            <a:off x="6728483" y="2489196"/>
            <a:ext cx="0" cy="241801"/>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33186512-CE8B-E047-A9AD-5804A5268C83}"/>
              </a:ext>
            </a:extLst>
          </p:cNvPr>
          <p:cNvCxnSpPr>
            <a:cxnSpLocks/>
            <a:stCxn id="2052" idx="2"/>
            <a:endCxn id="41" idx="0"/>
          </p:cNvCxnSpPr>
          <p:nvPr/>
        </p:nvCxnSpPr>
        <p:spPr>
          <a:xfrm>
            <a:off x="6728483" y="3133876"/>
            <a:ext cx="0" cy="241801"/>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EBAA4B21-4F70-B64D-AEC0-DFDD41BAA471}"/>
              </a:ext>
            </a:extLst>
          </p:cNvPr>
          <p:cNvCxnSpPr>
            <a:cxnSpLocks/>
            <a:stCxn id="41" idx="4"/>
            <a:endCxn id="43" idx="0"/>
          </p:cNvCxnSpPr>
          <p:nvPr/>
        </p:nvCxnSpPr>
        <p:spPr>
          <a:xfrm>
            <a:off x="6728483" y="3706057"/>
            <a:ext cx="0" cy="241801"/>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41C10B31-3205-F143-86ED-B7167020D7C4}"/>
              </a:ext>
            </a:extLst>
          </p:cNvPr>
          <p:cNvCxnSpPr>
            <a:cxnSpLocks/>
            <a:stCxn id="43" idx="4"/>
            <a:endCxn id="44" idx="0"/>
          </p:cNvCxnSpPr>
          <p:nvPr/>
        </p:nvCxnSpPr>
        <p:spPr>
          <a:xfrm>
            <a:off x="6728483" y="4278238"/>
            <a:ext cx="1" cy="241803"/>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9E20D8C5-A2CE-F348-9272-37E3802001CF}"/>
              </a:ext>
            </a:extLst>
          </p:cNvPr>
          <p:cNvSpPr txBox="1"/>
          <p:nvPr/>
        </p:nvSpPr>
        <p:spPr>
          <a:xfrm>
            <a:off x="6715909" y="627982"/>
            <a:ext cx="631904" cy="307777"/>
          </a:xfrm>
          <a:prstGeom prst="rect">
            <a:avLst/>
          </a:prstGeom>
          <a:noFill/>
        </p:spPr>
        <p:txBody>
          <a:bodyPr wrap="none" rtlCol="0">
            <a:spAutoFit/>
          </a:bodyPr>
          <a:lstStyle/>
          <a:p>
            <a:r>
              <a:rPr lang="en-US" i="1" dirty="0">
                <a:solidFill>
                  <a:schemeClr val="bg1">
                    <a:lumMod val="50000"/>
                  </a:schemeClr>
                </a:solidFill>
              </a:rPr>
              <a:t>STFT</a:t>
            </a:r>
          </a:p>
        </p:txBody>
      </p:sp>
      <p:sp>
        <p:nvSpPr>
          <p:cNvPr id="65" name="TextBox 64">
            <a:extLst>
              <a:ext uri="{FF2B5EF4-FFF2-40B4-BE49-F238E27FC236}">
                <a16:creationId xmlns:a16="http://schemas.microsoft.com/office/drawing/2014/main" id="{649B6F9C-31A6-8841-B302-DB1A6A9E52E9}"/>
              </a:ext>
            </a:extLst>
          </p:cNvPr>
          <p:cNvSpPr txBox="1"/>
          <p:nvPr/>
        </p:nvSpPr>
        <p:spPr>
          <a:xfrm>
            <a:off x="6716279" y="2456207"/>
            <a:ext cx="671979" cy="307777"/>
          </a:xfrm>
          <a:prstGeom prst="rect">
            <a:avLst/>
          </a:prstGeom>
          <a:noFill/>
        </p:spPr>
        <p:txBody>
          <a:bodyPr wrap="none" rtlCol="0">
            <a:spAutoFit/>
          </a:bodyPr>
          <a:lstStyle/>
          <a:p>
            <a:r>
              <a:rPr lang="en-US" i="1" dirty="0" err="1">
                <a:solidFill>
                  <a:schemeClr val="bg1">
                    <a:lumMod val="50000"/>
                  </a:schemeClr>
                </a:solidFill>
              </a:rPr>
              <a:t>iSTFT</a:t>
            </a:r>
            <a:endParaRPr lang="en-US" i="1" dirty="0">
              <a:solidFill>
                <a:schemeClr val="bg1">
                  <a:lumMod val="50000"/>
                </a:schemeClr>
              </a:solidFill>
            </a:endParaRPr>
          </a:p>
        </p:txBody>
      </p:sp>
      <p:sp>
        <p:nvSpPr>
          <p:cNvPr id="66" name="TextBox 65">
            <a:extLst>
              <a:ext uri="{FF2B5EF4-FFF2-40B4-BE49-F238E27FC236}">
                <a16:creationId xmlns:a16="http://schemas.microsoft.com/office/drawing/2014/main" id="{05126C12-E1DB-214F-9981-08437247E6FF}"/>
              </a:ext>
            </a:extLst>
          </p:cNvPr>
          <p:cNvSpPr txBox="1"/>
          <p:nvPr/>
        </p:nvSpPr>
        <p:spPr>
          <a:xfrm>
            <a:off x="6701013" y="3093539"/>
            <a:ext cx="631904" cy="307777"/>
          </a:xfrm>
          <a:prstGeom prst="rect">
            <a:avLst/>
          </a:prstGeom>
          <a:noFill/>
        </p:spPr>
        <p:txBody>
          <a:bodyPr wrap="none" rtlCol="0">
            <a:spAutoFit/>
          </a:bodyPr>
          <a:lstStyle/>
          <a:p>
            <a:r>
              <a:rPr lang="en-US" i="1" dirty="0">
                <a:solidFill>
                  <a:schemeClr val="bg1">
                    <a:lumMod val="50000"/>
                  </a:schemeClr>
                </a:solidFill>
              </a:rPr>
              <a:t>STFT</a:t>
            </a:r>
          </a:p>
        </p:txBody>
      </p:sp>
      <p:sp>
        <p:nvSpPr>
          <p:cNvPr id="60" name="Left Brace 59">
            <a:extLst>
              <a:ext uri="{FF2B5EF4-FFF2-40B4-BE49-F238E27FC236}">
                <a16:creationId xmlns:a16="http://schemas.microsoft.com/office/drawing/2014/main" id="{473D3A34-BE43-1246-8EB3-6924ABBF22C4}"/>
              </a:ext>
            </a:extLst>
          </p:cNvPr>
          <p:cNvSpPr/>
          <p:nvPr/>
        </p:nvSpPr>
        <p:spPr>
          <a:xfrm>
            <a:off x="5447830" y="675521"/>
            <a:ext cx="201880" cy="2088463"/>
          </a:xfrm>
          <a:prstGeom prst="leftBrace">
            <a:avLst>
              <a:gd name="adj1" fmla="val 96569"/>
              <a:gd name="adj2" fmla="val 50000"/>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8" name="TextBox 67">
            <a:extLst>
              <a:ext uri="{FF2B5EF4-FFF2-40B4-BE49-F238E27FC236}">
                <a16:creationId xmlns:a16="http://schemas.microsoft.com/office/drawing/2014/main" id="{77FC83A4-ACB3-1B43-85EF-871C685A3B3B}"/>
              </a:ext>
            </a:extLst>
          </p:cNvPr>
          <p:cNvSpPr txBox="1"/>
          <p:nvPr/>
        </p:nvSpPr>
        <p:spPr>
          <a:xfrm>
            <a:off x="4465014" y="1441648"/>
            <a:ext cx="1031051" cy="523220"/>
          </a:xfrm>
          <a:prstGeom prst="rect">
            <a:avLst/>
          </a:prstGeom>
          <a:noFill/>
        </p:spPr>
        <p:txBody>
          <a:bodyPr wrap="none" rtlCol="0">
            <a:spAutoFit/>
          </a:bodyPr>
          <a:lstStyle/>
          <a:p>
            <a:pPr algn="ctr"/>
            <a:r>
              <a:rPr lang="en-US" dirty="0" err="1">
                <a:solidFill>
                  <a:schemeClr val="bg1">
                    <a:lumMod val="50000"/>
                  </a:schemeClr>
                </a:solidFill>
              </a:rPr>
              <a:t>VoiceFilter</a:t>
            </a:r>
            <a:endParaRPr lang="en-US" dirty="0">
              <a:solidFill>
                <a:schemeClr val="bg1">
                  <a:lumMod val="50000"/>
                </a:schemeClr>
              </a:solidFill>
            </a:endParaRPr>
          </a:p>
          <a:p>
            <a:pPr algn="ctr"/>
            <a:r>
              <a:rPr lang="en-US" dirty="0">
                <a:solidFill>
                  <a:schemeClr val="bg1">
                    <a:lumMod val="50000"/>
                  </a:schemeClr>
                </a:solidFill>
              </a:rPr>
              <a:t>system</a:t>
            </a:r>
          </a:p>
        </p:txBody>
      </p:sp>
      <p:sp>
        <p:nvSpPr>
          <p:cNvPr id="69" name="Oval 68">
            <a:extLst>
              <a:ext uri="{FF2B5EF4-FFF2-40B4-BE49-F238E27FC236}">
                <a16:creationId xmlns:a16="http://schemas.microsoft.com/office/drawing/2014/main" id="{86C1219D-B65E-8F41-8395-F0CDE3EEB6C4}"/>
              </a:ext>
            </a:extLst>
          </p:cNvPr>
          <p:cNvSpPr/>
          <p:nvPr/>
        </p:nvSpPr>
        <p:spPr>
          <a:xfrm>
            <a:off x="5611031" y="2013672"/>
            <a:ext cx="2234901" cy="183705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TextBox 69">
            <a:extLst>
              <a:ext uri="{FF2B5EF4-FFF2-40B4-BE49-F238E27FC236}">
                <a16:creationId xmlns:a16="http://schemas.microsoft.com/office/drawing/2014/main" id="{8F414D76-4259-9847-8527-84B874420C79}"/>
              </a:ext>
            </a:extLst>
          </p:cNvPr>
          <p:cNvSpPr txBox="1"/>
          <p:nvPr/>
        </p:nvSpPr>
        <p:spPr>
          <a:xfrm>
            <a:off x="7852720" y="2543221"/>
            <a:ext cx="1258443" cy="375552"/>
          </a:xfrm>
          <a:prstGeom prst="rect">
            <a:avLst/>
          </a:prstGeom>
          <a:noFill/>
        </p:spPr>
        <p:txBody>
          <a:bodyPr wrap="square" rtlCol="0">
            <a:spAutoFit/>
          </a:bodyPr>
          <a:lstStyle/>
          <a:p>
            <a:pPr>
              <a:lnSpc>
                <a:spcPct val="150000"/>
              </a:lnSpc>
            </a:pPr>
            <a:r>
              <a:rPr lang="en-US" b="1" dirty="0">
                <a:solidFill>
                  <a:srgbClr val="FF0000"/>
                </a:solidFill>
              </a:rPr>
              <a:t>Redundant</a:t>
            </a:r>
          </a:p>
        </p:txBody>
      </p:sp>
    </p:spTree>
    <p:extLst>
      <p:ext uri="{BB962C8B-B14F-4D97-AF65-F5344CB8AC3E}">
        <p14:creationId xmlns:p14="http://schemas.microsoft.com/office/powerpoint/2010/main" val="102940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1" nodeType="clickEffect">
                                  <p:stCondLst>
                                    <p:cond delay="0"/>
                                  </p:stCondLst>
                                  <p:childTnLst>
                                    <p:set>
                                      <p:cBhvr>
                                        <p:cTn id="6" dur="1" fill="hold">
                                          <p:stCondLst>
                                            <p:cond delay="0"/>
                                          </p:stCondLst>
                                        </p:cTn>
                                        <p:tgtEl>
                                          <p:spTgt spid="70"/>
                                        </p:tgtEl>
                                        <p:attrNameLst>
                                          <p:attrName>style.visibility</p:attrName>
                                        </p:attrNameLst>
                                      </p:cBhvr>
                                      <p:to>
                                        <p:strVal val="visible"/>
                                      </p:to>
                                    </p:set>
                                    <p:animEffect transition="in" filter="blinds(horizontal)">
                                      <p:cBhvr>
                                        <p:cTn id="7" dur="500"/>
                                        <p:tgtEl>
                                          <p:spTgt spid="70"/>
                                        </p:tgtEl>
                                      </p:cBhvr>
                                    </p:animEffect>
                                  </p:childTnLst>
                                </p:cTn>
                              </p:par>
                              <p:par>
                                <p:cTn id="8" presetID="3" presetClass="entr" presetSubtype="10" fill="hold" grpId="1" nodeType="withEffect">
                                  <p:stCondLst>
                                    <p:cond delay="0"/>
                                  </p:stCondLst>
                                  <p:childTnLst>
                                    <p:set>
                                      <p:cBhvr>
                                        <p:cTn id="9" dur="1" fill="hold">
                                          <p:stCondLst>
                                            <p:cond delay="0"/>
                                          </p:stCondLst>
                                        </p:cTn>
                                        <p:tgtEl>
                                          <p:spTgt spid="69"/>
                                        </p:tgtEl>
                                        <p:attrNameLst>
                                          <p:attrName>style.visibility</p:attrName>
                                        </p:attrNameLst>
                                      </p:cBhvr>
                                      <p:to>
                                        <p:strVal val="visible"/>
                                      </p:to>
                                    </p:set>
                                    <p:animEffect transition="in" filter="blinds(horizontal)">
                                      <p:cBhvr>
                                        <p:cTn id="10" dur="50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1" animBg="1"/>
      <p:bldP spid="70" grpId="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Shape 401"/>
          <p:cNvSpPr txBox="1">
            <a:spLocks noGrp="1"/>
          </p:cNvSpPr>
          <p:nvPr>
            <p:ph type="title"/>
          </p:nvPr>
        </p:nvSpPr>
        <p:spPr>
          <a:xfrm>
            <a:off x="180900" y="446900"/>
            <a:ext cx="87822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Let’s simplify the feature frontend</a:t>
            </a:r>
            <a:endParaRPr dirty="0"/>
          </a:p>
        </p:txBody>
      </p:sp>
      <p:sp>
        <p:nvSpPr>
          <p:cNvPr id="402" name="Shape 402"/>
          <p:cNvSpPr txBox="1">
            <a:spLocks noGrp="1"/>
          </p:cNvSpPr>
          <p:nvPr>
            <p:ph type="body" idx="1"/>
          </p:nvPr>
        </p:nvSpPr>
        <p:spPr>
          <a:xfrm>
            <a:off x="180900" y="1143700"/>
            <a:ext cx="8782200" cy="3416400"/>
          </a:xfrm>
          <a:prstGeom prst="rect">
            <a:avLst/>
          </a:prstGeom>
        </p:spPr>
        <p:txBody>
          <a:bodyPr spcFirstLastPara="1" wrap="square" lIns="91425" tIns="91425" rIns="91425" bIns="91425" anchor="t" anchorCtr="0">
            <a:noAutofit/>
          </a:bodyPr>
          <a:lstStyle/>
          <a:p>
            <a:pPr fontAlgn="base">
              <a:lnSpc>
                <a:spcPct val="150000"/>
              </a:lnSpc>
            </a:pPr>
            <a:r>
              <a:rPr lang="en-US" dirty="0"/>
              <a:t>ASR uses stacked log Mel-</a:t>
            </a:r>
            <a:r>
              <a:rPr lang="en-US" dirty="0" err="1"/>
              <a:t>filterbanks</a:t>
            </a:r>
            <a:r>
              <a:rPr lang="en-US" dirty="0"/>
              <a:t> as input</a:t>
            </a:r>
            <a:endParaRPr lang="en-US" b="1" i="1" dirty="0"/>
          </a:p>
        </p:txBody>
      </p:sp>
      <p:pic>
        <p:nvPicPr>
          <p:cNvPr id="6" name="Graphic 5">
            <a:extLst>
              <a:ext uri="{FF2B5EF4-FFF2-40B4-BE49-F238E27FC236}">
                <a16:creationId xmlns:a16="http://schemas.microsoft.com/office/drawing/2014/main" id="{90453FCD-DDBB-864E-9B0F-1EF1E0A7A92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58637" y="1589182"/>
            <a:ext cx="6035634" cy="3554318"/>
          </a:xfrm>
          <a:prstGeom prst="rect">
            <a:avLst/>
          </a:prstGeom>
        </p:spPr>
      </p:pic>
    </p:spTree>
    <p:extLst>
      <p:ext uri="{BB962C8B-B14F-4D97-AF65-F5344CB8AC3E}">
        <p14:creationId xmlns:p14="http://schemas.microsoft.com/office/powerpoint/2010/main" val="42656647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Shape 401"/>
          <p:cNvSpPr txBox="1">
            <a:spLocks noGrp="1"/>
          </p:cNvSpPr>
          <p:nvPr>
            <p:ph type="title"/>
          </p:nvPr>
        </p:nvSpPr>
        <p:spPr>
          <a:xfrm>
            <a:off x="180900" y="446900"/>
            <a:ext cx="87822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Model architecture</a:t>
            </a:r>
            <a:endParaRPr dirty="0"/>
          </a:p>
        </p:txBody>
      </p:sp>
      <p:sp>
        <p:nvSpPr>
          <p:cNvPr id="402" name="Shape 402"/>
          <p:cNvSpPr txBox="1">
            <a:spLocks noGrp="1"/>
          </p:cNvSpPr>
          <p:nvPr>
            <p:ph type="body" idx="1"/>
          </p:nvPr>
        </p:nvSpPr>
        <p:spPr>
          <a:xfrm>
            <a:off x="180900" y="1143700"/>
            <a:ext cx="8782200" cy="3416400"/>
          </a:xfrm>
          <a:prstGeom prst="rect">
            <a:avLst/>
          </a:prstGeom>
        </p:spPr>
        <p:txBody>
          <a:bodyPr spcFirstLastPara="1" wrap="square" lIns="91425" tIns="91425" rIns="91425" bIns="91425" anchor="t" anchorCtr="0">
            <a:noAutofit/>
          </a:bodyPr>
          <a:lstStyle/>
          <a:p>
            <a:pPr fontAlgn="base">
              <a:lnSpc>
                <a:spcPct val="150000"/>
              </a:lnSpc>
            </a:pPr>
            <a:r>
              <a:rPr lang="en-US" dirty="0"/>
              <a:t>Assume we use stacked </a:t>
            </a:r>
            <a:r>
              <a:rPr lang="en-US" dirty="0" err="1"/>
              <a:t>filterbanks</a:t>
            </a:r>
            <a:r>
              <a:rPr lang="en-US" dirty="0"/>
              <a:t> as </a:t>
            </a:r>
            <a:r>
              <a:rPr lang="en-US" dirty="0" err="1"/>
              <a:t>VoiceFilter</a:t>
            </a:r>
            <a:r>
              <a:rPr lang="en-US" dirty="0"/>
              <a:t>-Lite I/O</a:t>
            </a:r>
            <a:endParaRPr lang="en-US" b="1" i="1" dirty="0"/>
          </a:p>
        </p:txBody>
      </p:sp>
      <p:pic>
        <p:nvPicPr>
          <p:cNvPr id="3" name="Graphic 2">
            <a:extLst>
              <a:ext uri="{FF2B5EF4-FFF2-40B4-BE49-F238E27FC236}">
                <a16:creationId xmlns:a16="http://schemas.microsoft.com/office/drawing/2014/main" id="{819BAB18-636C-BE4B-8FD6-D237E3D8781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55762" y="1958813"/>
            <a:ext cx="6836369" cy="2725387"/>
          </a:xfrm>
          <a:prstGeom prst="rect">
            <a:avLst/>
          </a:prstGeom>
        </p:spPr>
      </p:pic>
      <p:pic>
        <p:nvPicPr>
          <p:cNvPr id="6" name="Picture 5">
            <a:extLst>
              <a:ext uri="{FF2B5EF4-FFF2-40B4-BE49-F238E27FC236}">
                <a16:creationId xmlns:a16="http://schemas.microsoft.com/office/drawing/2014/main" id="{8C31C45E-0EE0-554D-8BC0-B17BFF51571B}"/>
              </a:ext>
            </a:extLst>
          </p:cNvPr>
          <p:cNvPicPr>
            <a:picLocks noChangeAspect="1"/>
          </p:cNvPicPr>
          <p:nvPr/>
        </p:nvPicPr>
        <p:blipFill>
          <a:blip r:embed="rId5"/>
          <a:stretch>
            <a:fillRect/>
          </a:stretch>
        </p:blipFill>
        <p:spPr>
          <a:xfrm>
            <a:off x="283634" y="1840510"/>
            <a:ext cx="1337348" cy="2903658"/>
          </a:xfrm>
          <a:prstGeom prst="rect">
            <a:avLst/>
          </a:prstGeom>
          <a:effectLst>
            <a:outerShdw blurRad="88900" dist="12700" dir="2700000" algn="tl" rotWithShape="0">
              <a:prstClr val="black">
                <a:alpha val="40000"/>
              </a:prstClr>
            </a:outerShdw>
          </a:effectLst>
        </p:spPr>
      </p:pic>
      <p:sp>
        <p:nvSpPr>
          <p:cNvPr id="7" name="Down Arrow 6">
            <a:extLst>
              <a:ext uri="{FF2B5EF4-FFF2-40B4-BE49-F238E27FC236}">
                <a16:creationId xmlns:a16="http://schemas.microsoft.com/office/drawing/2014/main" id="{FD095CA0-A1EB-B144-8DB6-D812C9703DB7}"/>
              </a:ext>
            </a:extLst>
          </p:cNvPr>
          <p:cNvSpPr/>
          <p:nvPr/>
        </p:nvSpPr>
        <p:spPr>
          <a:xfrm rot="5400000" flipV="1">
            <a:off x="1654470" y="2448196"/>
            <a:ext cx="367804" cy="332726"/>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612760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Shape 401"/>
          <p:cNvSpPr txBox="1">
            <a:spLocks noGrp="1"/>
          </p:cNvSpPr>
          <p:nvPr>
            <p:ph type="title"/>
          </p:nvPr>
        </p:nvSpPr>
        <p:spPr>
          <a:xfrm>
            <a:off x="180900" y="446900"/>
            <a:ext cx="87822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What have changed since </a:t>
            </a:r>
            <a:r>
              <a:rPr lang="en" dirty="0" err="1"/>
              <a:t>VoiceFilter</a:t>
            </a:r>
            <a:endParaRPr dirty="0"/>
          </a:p>
        </p:txBody>
      </p:sp>
      <p:graphicFrame>
        <p:nvGraphicFramePr>
          <p:cNvPr id="4" name="Table 3">
            <a:extLst>
              <a:ext uri="{FF2B5EF4-FFF2-40B4-BE49-F238E27FC236}">
                <a16:creationId xmlns:a16="http://schemas.microsoft.com/office/drawing/2014/main" id="{B8C8547B-1ED3-6E4A-A1A2-61BCB11CFEF5}"/>
              </a:ext>
            </a:extLst>
          </p:cNvPr>
          <p:cNvGraphicFramePr>
            <a:graphicFrameLocks noGrp="1"/>
          </p:cNvGraphicFramePr>
          <p:nvPr>
            <p:extLst>
              <p:ext uri="{D42A27DB-BD31-4B8C-83A1-F6EECF244321}">
                <p14:modId xmlns:p14="http://schemas.microsoft.com/office/powerpoint/2010/main" val="3508832125"/>
              </p:ext>
            </p:extLst>
          </p:nvPr>
        </p:nvGraphicFramePr>
        <p:xfrm>
          <a:off x="385948" y="1495714"/>
          <a:ext cx="8232907" cy="2089531"/>
        </p:xfrm>
        <a:graphic>
          <a:graphicData uri="http://schemas.openxmlformats.org/drawingml/2006/table">
            <a:tbl>
              <a:tblPr firstRow="1" bandRow="1">
                <a:tableStyleId>{010E07A5-0D84-4496-8E13-A0CC3D2523DF}</a:tableStyleId>
              </a:tblPr>
              <a:tblGrid>
                <a:gridCol w="1953491">
                  <a:extLst>
                    <a:ext uri="{9D8B030D-6E8A-4147-A177-3AD203B41FA5}">
                      <a16:colId xmlns:a16="http://schemas.microsoft.com/office/drawing/2014/main" val="591832943"/>
                    </a:ext>
                  </a:extLst>
                </a:gridCol>
                <a:gridCol w="2772888">
                  <a:extLst>
                    <a:ext uri="{9D8B030D-6E8A-4147-A177-3AD203B41FA5}">
                      <a16:colId xmlns:a16="http://schemas.microsoft.com/office/drawing/2014/main" val="2471559766"/>
                    </a:ext>
                  </a:extLst>
                </a:gridCol>
                <a:gridCol w="3506528">
                  <a:extLst>
                    <a:ext uri="{9D8B030D-6E8A-4147-A177-3AD203B41FA5}">
                      <a16:colId xmlns:a16="http://schemas.microsoft.com/office/drawing/2014/main" val="694416758"/>
                    </a:ext>
                  </a:extLst>
                </a:gridCol>
              </a:tblGrid>
              <a:tr h="370840">
                <a:tc>
                  <a:txBody>
                    <a:bodyPr/>
                    <a:lstStyle/>
                    <a:p>
                      <a:pPr>
                        <a:lnSpc>
                          <a:spcPct val="150000"/>
                        </a:lnSpc>
                      </a:pPr>
                      <a:endParaRPr lang="en-US" sz="1200" b="1" dirty="0">
                        <a:solidFill>
                          <a:schemeClr val="bg2">
                            <a:lumMod val="75000"/>
                          </a:schemeClr>
                        </a:solidFill>
                      </a:endParaRPr>
                    </a:p>
                  </a:txBody>
                  <a:tcPr anchor="ctr">
                    <a:solidFill>
                      <a:schemeClr val="tx1">
                        <a:lumMod val="20000"/>
                        <a:lumOff val="80000"/>
                      </a:schemeClr>
                    </a:solidFill>
                  </a:tcPr>
                </a:tc>
                <a:tc>
                  <a:txBody>
                    <a:bodyPr/>
                    <a:lstStyle/>
                    <a:p>
                      <a:pPr>
                        <a:lnSpc>
                          <a:spcPct val="150000"/>
                        </a:lnSpc>
                      </a:pPr>
                      <a:r>
                        <a:rPr lang="en-US" sz="1200" b="1" dirty="0" err="1">
                          <a:solidFill>
                            <a:schemeClr val="bg2">
                              <a:lumMod val="75000"/>
                            </a:schemeClr>
                          </a:solidFill>
                        </a:rPr>
                        <a:t>VoiceFilter</a:t>
                      </a:r>
                      <a:endParaRPr lang="en-US" sz="1200" b="1" dirty="0">
                        <a:solidFill>
                          <a:schemeClr val="bg2">
                            <a:lumMod val="75000"/>
                          </a:schemeClr>
                        </a:solidFill>
                      </a:endParaRPr>
                    </a:p>
                  </a:txBody>
                  <a:tcPr anchor="ctr">
                    <a:solidFill>
                      <a:schemeClr val="tx1">
                        <a:lumMod val="20000"/>
                        <a:lumOff val="80000"/>
                      </a:schemeClr>
                    </a:solidFill>
                  </a:tcPr>
                </a:tc>
                <a:tc>
                  <a:txBody>
                    <a:bodyPr/>
                    <a:lstStyle/>
                    <a:p>
                      <a:pPr>
                        <a:lnSpc>
                          <a:spcPct val="150000"/>
                        </a:lnSpc>
                      </a:pPr>
                      <a:r>
                        <a:rPr lang="en-US" sz="1200" b="1" dirty="0" err="1">
                          <a:solidFill>
                            <a:schemeClr val="bg2">
                              <a:lumMod val="75000"/>
                            </a:schemeClr>
                          </a:solidFill>
                        </a:rPr>
                        <a:t>VoiceFilter</a:t>
                      </a:r>
                      <a:r>
                        <a:rPr lang="en-US" sz="1200" b="1" dirty="0">
                          <a:solidFill>
                            <a:schemeClr val="bg2">
                              <a:lumMod val="75000"/>
                            </a:schemeClr>
                          </a:solidFill>
                        </a:rPr>
                        <a:t>-Lite</a:t>
                      </a:r>
                    </a:p>
                  </a:txBody>
                  <a:tcPr anchor="ctr">
                    <a:solidFill>
                      <a:schemeClr val="tx1">
                        <a:lumMod val="20000"/>
                        <a:lumOff val="80000"/>
                      </a:schemeClr>
                    </a:solidFill>
                  </a:tcPr>
                </a:tc>
                <a:extLst>
                  <a:ext uri="{0D108BD9-81ED-4DB2-BD59-A6C34878D82A}">
                    <a16:rowId xmlns:a16="http://schemas.microsoft.com/office/drawing/2014/main" val="2978765330"/>
                  </a:ext>
                </a:extLst>
              </a:tr>
              <a:tr h="370840">
                <a:tc>
                  <a:txBody>
                    <a:bodyPr/>
                    <a:lstStyle/>
                    <a:p>
                      <a:pPr>
                        <a:lnSpc>
                          <a:spcPct val="150000"/>
                        </a:lnSpc>
                      </a:pPr>
                      <a:r>
                        <a:rPr lang="en-US" sz="1200" dirty="0">
                          <a:solidFill>
                            <a:schemeClr val="bg2">
                              <a:lumMod val="75000"/>
                            </a:schemeClr>
                          </a:solidFill>
                        </a:rPr>
                        <a:t>Input &amp; Output</a:t>
                      </a:r>
                    </a:p>
                  </a:txBody>
                  <a:tcPr anchor="ctr"/>
                </a:tc>
                <a:tc>
                  <a:txBody>
                    <a:bodyPr/>
                    <a:lstStyle/>
                    <a:p>
                      <a:pPr>
                        <a:lnSpc>
                          <a:spcPct val="150000"/>
                        </a:lnSpc>
                      </a:pPr>
                      <a:r>
                        <a:rPr lang="en-US" sz="1200" dirty="0">
                          <a:solidFill>
                            <a:schemeClr val="bg2">
                              <a:lumMod val="75000"/>
                            </a:schemeClr>
                          </a:solidFill>
                        </a:rPr>
                        <a:t>Audio waveform</a:t>
                      </a:r>
                    </a:p>
                  </a:txBody>
                  <a:tcPr anchor="ctr"/>
                </a:tc>
                <a:tc>
                  <a:txBody>
                    <a:bodyPr/>
                    <a:lstStyle/>
                    <a:p>
                      <a:pPr>
                        <a:lnSpc>
                          <a:spcPct val="150000"/>
                        </a:lnSpc>
                      </a:pPr>
                      <a:r>
                        <a:rPr lang="en-US" sz="1200" dirty="0">
                          <a:solidFill>
                            <a:schemeClr val="bg2">
                              <a:lumMod val="75000"/>
                            </a:schemeClr>
                          </a:solidFill>
                        </a:rPr>
                        <a:t>ASR features (FFT magnitude, </a:t>
                      </a:r>
                      <a:r>
                        <a:rPr lang="en-US" sz="1200" dirty="0" err="1">
                          <a:solidFill>
                            <a:schemeClr val="bg2">
                              <a:lumMod val="75000"/>
                            </a:schemeClr>
                          </a:solidFill>
                        </a:rPr>
                        <a:t>filterbank</a:t>
                      </a:r>
                      <a:r>
                        <a:rPr lang="en-US" sz="1200" dirty="0">
                          <a:solidFill>
                            <a:schemeClr val="bg2">
                              <a:lumMod val="75000"/>
                            </a:schemeClr>
                          </a:solidFill>
                        </a:rPr>
                        <a:t>, </a:t>
                      </a:r>
                      <a:r>
                        <a:rPr lang="en-US" sz="1200" i="1" dirty="0">
                          <a:solidFill>
                            <a:schemeClr val="bg2">
                              <a:lumMod val="75000"/>
                            </a:schemeClr>
                          </a:solidFill>
                        </a:rPr>
                        <a:t>etc.</a:t>
                      </a:r>
                      <a:r>
                        <a:rPr lang="en-US" sz="1200" dirty="0">
                          <a:solidFill>
                            <a:schemeClr val="bg2">
                              <a:lumMod val="75000"/>
                            </a:schemeClr>
                          </a:solidFill>
                        </a:rPr>
                        <a:t>)</a:t>
                      </a:r>
                    </a:p>
                  </a:txBody>
                  <a:tcPr anchor="ctr"/>
                </a:tc>
                <a:extLst>
                  <a:ext uri="{0D108BD9-81ED-4DB2-BD59-A6C34878D82A}">
                    <a16:rowId xmlns:a16="http://schemas.microsoft.com/office/drawing/2014/main" val="1762248001"/>
                  </a:ext>
                </a:extLst>
              </a:tr>
              <a:tr h="370840">
                <a:tc>
                  <a:txBody>
                    <a:bodyPr/>
                    <a:lstStyle/>
                    <a:p>
                      <a:pPr>
                        <a:lnSpc>
                          <a:spcPct val="150000"/>
                        </a:lnSpc>
                      </a:pPr>
                      <a:r>
                        <a:rPr lang="en-US" sz="1200" dirty="0">
                          <a:solidFill>
                            <a:schemeClr val="bg2">
                              <a:lumMod val="75000"/>
                            </a:schemeClr>
                          </a:solidFill>
                        </a:rPr>
                        <a:t>Inference</a:t>
                      </a:r>
                    </a:p>
                  </a:txBody>
                  <a:tcPr anchor="ctr"/>
                </a:tc>
                <a:tc>
                  <a:txBody>
                    <a:bodyPr/>
                    <a:lstStyle/>
                    <a:p>
                      <a:pPr>
                        <a:lnSpc>
                          <a:spcPct val="150000"/>
                        </a:lnSpc>
                      </a:pPr>
                      <a:r>
                        <a:rPr lang="en-US" sz="1200" dirty="0">
                          <a:solidFill>
                            <a:schemeClr val="bg2">
                              <a:lumMod val="75000"/>
                            </a:schemeClr>
                          </a:solidFill>
                        </a:rPr>
                        <a:t>Full sequence offline inference</a:t>
                      </a:r>
                    </a:p>
                  </a:txBody>
                  <a:tcPr anchor="ctr"/>
                </a:tc>
                <a:tc>
                  <a:txBody>
                    <a:bodyPr/>
                    <a:lstStyle/>
                    <a:p>
                      <a:pPr>
                        <a:lnSpc>
                          <a:spcPct val="150000"/>
                        </a:lnSpc>
                      </a:pPr>
                      <a:r>
                        <a:rPr lang="en-US" sz="1200" dirty="0">
                          <a:solidFill>
                            <a:schemeClr val="bg2">
                              <a:lumMod val="75000"/>
                            </a:schemeClr>
                          </a:solidFill>
                        </a:rPr>
                        <a:t>Online streaming inference (no time-</a:t>
                      </a:r>
                      <a:r>
                        <a:rPr lang="en-US" sz="1200" dirty="0" err="1">
                          <a:solidFill>
                            <a:schemeClr val="bg2">
                              <a:lumMod val="75000"/>
                            </a:schemeClr>
                          </a:solidFill>
                        </a:rPr>
                        <a:t>freq</a:t>
                      </a:r>
                      <a:r>
                        <a:rPr lang="en-US" sz="1200" dirty="0">
                          <a:solidFill>
                            <a:schemeClr val="bg2">
                              <a:lumMod val="75000"/>
                            </a:schemeClr>
                          </a:solidFill>
                        </a:rPr>
                        <a:t> CNN, no bi-LSTM)</a:t>
                      </a:r>
                    </a:p>
                  </a:txBody>
                  <a:tcPr anchor="ctr"/>
                </a:tc>
                <a:extLst>
                  <a:ext uri="{0D108BD9-81ED-4DB2-BD59-A6C34878D82A}">
                    <a16:rowId xmlns:a16="http://schemas.microsoft.com/office/drawing/2014/main" val="1769419188"/>
                  </a:ext>
                </a:extLst>
              </a:tr>
              <a:tr h="370840">
                <a:tc>
                  <a:txBody>
                    <a:bodyPr/>
                    <a:lstStyle/>
                    <a:p>
                      <a:pPr>
                        <a:lnSpc>
                          <a:spcPct val="150000"/>
                        </a:lnSpc>
                      </a:pPr>
                      <a:r>
                        <a:rPr lang="en-US" sz="1200" dirty="0">
                          <a:solidFill>
                            <a:schemeClr val="bg2">
                              <a:lumMod val="75000"/>
                            </a:schemeClr>
                          </a:solidFill>
                        </a:rPr>
                        <a:t>STFT and </a:t>
                      </a:r>
                      <a:r>
                        <a:rPr lang="en-US" sz="1200" dirty="0" err="1">
                          <a:solidFill>
                            <a:schemeClr val="bg2">
                              <a:lumMod val="75000"/>
                            </a:schemeClr>
                          </a:solidFill>
                        </a:rPr>
                        <a:t>iSTFT</a:t>
                      </a:r>
                      <a:endParaRPr lang="en-US" sz="1200" dirty="0">
                        <a:solidFill>
                          <a:schemeClr val="bg2">
                            <a:lumMod val="75000"/>
                          </a:schemeClr>
                        </a:solidFill>
                      </a:endParaRPr>
                    </a:p>
                  </a:txBody>
                  <a:tcPr anchor="ctr"/>
                </a:tc>
                <a:tc>
                  <a:txBody>
                    <a:bodyPr/>
                    <a:lstStyle/>
                    <a:p>
                      <a:pPr>
                        <a:lnSpc>
                          <a:spcPct val="150000"/>
                        </a:lnSpc>
                      </a:pPr>
                      <a:r>
                        <a:rPr lang="en-US" sz="1200" dirty="0">
                          <a:solidFill>
                            <a:schemeClr val="bg2">
                              <a:lumMod val="75000"/>
                            </a:schemeClr>
                          </a:solidFill>
                        </a:rPr>
                        <a:t>Part of </a:t>
                      </a:r>
                      <a:r>
                        <a:rPr lang="en-US" sz="1200" dirty="0" err="1">
                          <a:solidFill>
                            <a:schemeClr val="bg2">
                              <a:lumMod val="75000"/>
                            </a:schemeClr>
                          </a:solidFill>
                        </a:rPr>
                        <a:t>VoiceFilter</a:t>
                      </a:r>
                      <a:r>
                        <a:rPr lang="en-US" sz="1200" dirty="0">
                          <a:solidFill>
                            <a:schemeClr val="bg2">
                              <a:lumMod val="75000"/>
                            </a:schemeClr>
                          </a:solidFill>
                        </a:rPr>
                        <a:t> model graph</a:t>
                      </a:r>
                    </a:p>
                  </a:txBody>
                  <a:tcPr anchor="ctr"/>
                </a:tc>
                <a:tc>
                  <a:txBody>
                    <a:bodyPr/>
                    <a:lstStyle/>
                    <a:p>
                      <a:pPr>
                        <a:lnSpc>
                          <a:spcPct val="150000"/>
                        </a:lnSpc>
                      </a:pPr>
                      <a:r>
                        <a:rPr lang="en-US" sz="1200" dirty="0">
                          <a:solidFill>
                            <a:schemeClr val="bg2">
                              <a:lumMod val="75000"/>
                            </a:schemeClr>
                          </a:solidFill>
                        </a:rPr>
                        <a:t>STFT as part of ASR system; no </a:t>
                      </a:r>
                      <a:r>
                        <a:rPr lang="en-US" sz="1200" dirty="0" err="1">
                          <a:solidFill>
                            <a:schemeClr val="bg2">
                              <a:lumMod val="75000"/>
                            </a:schemeClr>
                          </a:solidFill>
                        </a:rPr>
                        <a:t>iSTFT</a:t>
                      </a:r>
                      <a:endParaRPr lang="en-US" sz="1200" dirty="0">
                        <a:solidFill>
                          <a:schemeClr val="bg2">
                            <a:lumMod val="75000"/>
                          </a:schemeClr>
                        </a:solidFill>
                      </a:endParaRPr>
                    </a:p>
                  </a:txBody>
                  <a:tcPr anchor="ctr"/>
                </a:tc>
                <a:extLst>
                  <a:ext uri="{0D108BD9-81ED-4DB2-BD59-A6C34878D82A}">
                    <a16:rowId xmlns:a16="http://schemas.microsoft.com/office/drawing/2014/main" val="418441180"/>
                  </a:ext>
                </a:extLst>
              </a:tr>
              <a:tr h="370840">
                <a:tc>
                  <a:txBody>
                    <a:bodyPr/>
                    <a:lstStyle/>
                    <a:p>
                      <a:pPr>
                        <a:lnSpc>
                          <a:spcPct val="150000"/>
                        </a:lnSpc>
                      </a:pPr>
                      <a:r>
                        <a:rPr lang="en-US" sz="1200" dirty="0">
                          <a:solidFill>
                            <a:schemeClr val="bg2">
                              <a:lumMod val="75000"/>
                            </a:schemeClr>
                          </a:solidFill>
                        </a:rPr>
                        <a:t>Model format and size</a:t>
                      </a:r>
                    </a:p>
                  </a:txBody>
                  <a:tcPr anchor="ctr"/>
                </a:tc>
                <a:tc>
                  <a:txBody>
                    <a:bodyPr/>
                    <a:lstStyle/>
                    <a:p>
                      <a:pPr>
                        <a:lnSpc>
                          <a:spcPct val="150000"/>
                        </a:lnSpc>
                      </a:pPr>
                      <a:r>
                        <a:rPr lang="en-US" sz="1200" dirty="0">
                          <a:solidFill>
                            <a:schemeClr val="bg2">
                              <a:lumMod val="75000"/>
                            </a:schemeClr>
                          </a:solidFill>
                        </a:rPr>
                        <a:t>TensorFlow graph; typically &gt;100MB</a:t>
                      </a:r>
                    </a:p>
                  </a:txBody>
                  <a:tcPr anchor="ctr"/>
                </a:tc>
                <a:tc>
                  <a:txBody>
                    <a:bodyPr/>
                    <a:lstStyle/>
                    <a:p>
                      <a:pPr>
                        <a:lnSpc>
                          <a:spcPct val="150000"/>
                        </a:lnSpc>
                      </a:pPr>
                      <a:r>
                        <a:rPr lang="en-US" sz="1200" dirty="0">
                          <a:solidFill>
                            <a:schemeClr val="bg2">
                              <a:lumMod val="75000"/>
                            </a:schemeClr>
                          </a:solidFill>
                        </a:rPr>
                        <a:t>Quantized to int8 </a:t>
                      </a:r>
                      <a:r>
                        <a:rPr lang="en-US" sz="1200" dirty="0" err="1">
                          <a:solidFill>
                            <a:schemeClr val="bg2">
                              <a:lumMod val="75000"/>
                            </a:schemeClr>
                          </a:solidFill>
                        </a:rPr>
                        <a:t>TFLite</a:t>
                      </a:r>
                      <a:r>
                        <a:rPr lang="en-US" sz="1200" dirty="0">
                          <a:solidFill>
                            <a:schemeClr val="bg2">
                              <a:lumMod val="75000"/>
                            </a:schemeClr>
                          </a:solidFill>
                        </a:rPr>
                        <a:t> model; typically &lt;10MB</a:t>
                      </a:r>
                    </a:p>
                  </a:txBody>
                  <a:tcPr anchor="ctr"/>
                </a:tc>
                <a:extLst>
                  <a:ext uri="{0D108BD9-81ED-4DB2-BD59-A6C34878D82A}">
                    <a16:rowId xmlns:a16="http://schemas.microsoft.com/office/drawing/2014/main" val="3435099125"/>
                  </a:ext>
                </a:extLst>
              </a:tr>
            </a:tbl>
          </a:graphicData>
        </a:graphic>
      </p:graphicFrame>
    </p:spTree>
    <p:extLst>
      <p:ext uri="{BB962C8B-B14F-4D97-AF65-F5344CB8AC3E}">
        <p14:creationId xmlns:p14="http://schemas.microsoft.com/office/powerpoint/2010/main" val="14924858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Shape 401"/>
          <p:cNvSpPr txBox="1">
            <a:spLocks noGrp="1"/>
          </p:cNvSpPr>
          <p:nvPr>
            <p:ph type="title"/>
          </p:nvPr>
        </p:nvSpPr>
        <p:spPr>
          <a:xfrm>
            <a:off x="180900" y="446900"/>
            <a:ext cx="87822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err="1"/>
              <a:t>VoiceFilter</a:t>
            </a:r>
            <a:r>
              <a:rPr lang="en" dirty="0"/>
              <a:t>-Lite vs joint training with ASR</a:t>
            </a:r>
            <a:endParaRPr dirty="0"/>
          </a:p>
        </p:txBody>
      </p:sp>
      <p:sp>
        <p:nvSpPr>
          <p:cNvPr id="5" name="Shape 402">
            <a:extLst>
              <a:ext uri="{FF2B5EF4-FFF2-40B4-BE49-F238E27FC236}">
                <a16:creationId xmlns:a16="http://schemas.microsoft.com/office/drawing/2014/main" id="{84BA0A9D-43A4-0C45-89F1-1F0971EFAD04}"/>
              </a:ext>
            </a:extLst>
          </p:cNvPr>
          <p:cNvSpPr txBox="1">
            <a:spLocks noGrp="1"/>
          </p:cNvSpPr>
          <p:nvPr>
            <p:ph type="body" idx="1"/>
          </p:nvPr>
        </p:nvSpPr>
        <p:spPr>
          <a:xfrm>
            <a:off x="180900" y="1143700"/>
            <a:ext cx="5576071" cy="3416400"/>
          </a:xfrm>
          <a:prstGeom prst="rect">
            <a:avLst/>
          </a:prstGeom>
        </p:spPr>
        <p:txBody>
          <a:bodyPr spcFirstLastPara="1" wrap="square" lIns="91425" tIns="91425" rIns="91425" bIns="91425" anchor="t" anchorCtr="0">
            <a:noAutofit/>
          </a:bodyPr>
          <a:lstStyle/>
          <a:p>
            <a:pPr fontAlgn="base">
              <a:lnSpc>
                <a:spcPct val="150000"/>
              </a:lnSpc>
            </a:pPr>
            <a:r>
              <a:rPr lang="en-US" dirty="0"/>
              <a:t>Joint training with ASR</a:t>
            </a:r>
          </a:p>
          <a:p>
            <a:pPr lvl="1" fontAlgn="base">
              <a:lnSpc>
                <a:spcPct val="150000"/>
              </a:lnSpc>
              <a:spcBef>
                <a:spcPts val="0"/>
              </a:spcBef>
            </a:pPr>
            <a:r>
              <a:rPr lang="en-US" dirty="0"/>
              <a:t>Concatenate d-vector with </a:t>
            </a:r>
            <a:r>
              <a:rPr lang="en-US" dirty="0" err="1"/>
              <a:t>filterbanks</a:t>
            </a:r>
            <a:r>
              <a:rPr lang="en-US" dirty="0"/>
              <a:t> for ASR training</a:t>
            </a:r>
          </a:p>
          <a:p>
            <a:pPr lvl="1" fontAlgn="base">
              <a:lnSpc>
                <a:spcPct val="150000"/>
              </a:lnSpc>
              <a:spcBef>
                <a:spcPts val="0"/>
              </a:spcBef>
            </a:pPr>
            <a:r>
              <a:rPr lang="en-US" dirty="0"/>
              <a:t>Creates dependency between ASR and speaker recognition models</a:t>
            </a:r>
          </a:p>
          <a:p>
            <a:pPr lvl="1" fontAlgn="base">
              <a:lnSpc>
                <a:spcPct val="150000"/>
              </a:lnSpc>
              <a:spcBef>
                <a:spcPts val="0"/>
              </a:spcBef>
            </a:pPr>
            <a:r>
              <a:rPr lang="en-US" dirty="0"/>
              <a:t>What if user did not enroll (d-vector not available)?</a:t>
            </a:r>
          </a:p>
          <a:p>
            <a:pPr fontAlgn="base">
              <a:lnSpc>
                <a:spcPct val="150000"/>
              </a:lnSpc>
            </a:pPr>
            <a:r>
              <a:rPr lang="en-US" dirty="0" err="1"/>
              <a:t>VoiceFilter</a:t>
            </a:r>
            <a:r>
              <a:rPr lang="en-US" dirty="0"/>
              <a:t>-Lite</a:t>
            </a:r>
          </a:p>
          <a:p>
            <a:pPr lvl="1" fontAlgn="base">
              <a:lnSpc>
                <a:spcPct val="150000"/>
              </a:lnSpc>
              <a:spcBef>
                <a:spcPts val="0"/>
              </a:spcBef>
            </a:pPr>
            <a:r>
              <a:rPr lang="en-US" dirty="0"/>
              <a:t>It’s a </a:t>
            </a:r>
            <a:r>
              <a:rPr lang="en-US" b="1" dirty="0"/>
              <a:t>plug-and-play</a:t>
            </a:r>
            <a:r>
              <a:rPr lang="en-US" dirty="0"/>
              <a:t> model</a:t>
            </a:r>
          </a:p>
          <a:p>
            <a:pPr lvl="1" fontAlgn="base">
              <a:lnSpc>
                <a:spcPct val="150000"/>
              </a:lnSpc>
              <a:spcBef>
                <a:spcPts val="0"/>
              </a:spcBef>
            </a:pPr>
            <a:r>
              <a:rPr lang="en-US" dirty="0"/>
              <a:t>ASR can be retrained and replaced independently</a:t>
            </a:r>
          </a:p>
          <a:p>
            <a:pPr lvl="1" fontAlgn="base">
              <a:lnSpc>
                <a:spcPct val="150000"/>
              </a:lnSpc>
              <a:spcBef>
                <a:spcPts val="0"/>
              </a:spcBef>
            </a:pPr>
            <a:r>
              <a:rPr lang="en-US" dirty="0"/>
              <a:t>Can be simply disabled by passing through the inputs</a:t>
            </a:r>
          </a:p>
        </p:txBody>
      </p:sp>
      <p:sp>
        <p:nvSpPr>
          <p:cNvPr id="6" name="Oval 5">
            <a:extLst>
              <a:ext uri="{FF2B5EF4-FFF2-40B4-BE49-F238E27FC236}">
                <a16:creationId xmlns:a16="http://schemas.microsoft.com/office/drawing/2014/main" id="{664D8D05-017B-6E43-AB29-617B8C2A290C}"/>
              </a:ext>
            </a:extLst>
          </p:cNvPr>
          <p:cNvSpPr/>
          <p:nvPr/>
        </p:nvSpPr>
        <p:spPr>
          <a:xfrm>
            <a:off x="5832148" y="1381865"/>
            <a:ext cx="1468875" cy="330380"/>
          </a:xfrm>
          <a:prstGeom prst="ellipse">
            <a:avLst/>
          </a:prstGeom>
          <a:solidFill>
            <a:schemeClr val="tx1">
              <a:lumMod val="20000"/>
              <a:lumOff val="80000"/>
            </a:schemeClr>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solidFill>
                  <a:schemeClr val="bg2">
                    <a:lumMod val="50000"/>
                  </a:schemeClr>
                </a:solidFill>
              </a:rPr>
              <a:t>filterbanks</a:t>
            </a:r>
            <a:endParaRPr lang="en-US" sz="1200" dirty="0">
              <a:solidFill>
                <a:schemeClr val="bg2">
                  <a:lumMod val="50000"/>
                </a:schemeClr>
              </a:solidFill>
            </a:endParaRPr>
          </a:p>
        </p:txBody>
      </p:sp>
      <p:sp>
        <p:nvSpPr>
          <p:cNvPr id="7" name="Rectangle 6">
            <a:extLst>
              <a:ext uri="{FF2B5EF4-FFF2-40B4-BE49-F238E27FC236}">
                <a16:creationId xmlns:a16="http://schemas.microsoft.com/office/drawing/2014/main" id="{B3F73F28-355F-4344-8349-A8188DF4CB29}"/>
              </a:ext>
            </a:extLst>
          </p:cNvPr>
          <p:cNvSpPr/>
          <p:nvPr/>
        </p:nvSpPr>
        <p:spPr>
          <a:xfrm>
            <a:off x="6746995" y="2730446"/>
            <a:ext cx="1340057" cy="427512"/>
          </a:xfrm>
          <a:prstGeom prst="rect">
            <a:avLst/>
          </a:prstGeom>
          <a:solidFill>
            <a:schemeClr val="tx1">
              <a:lumMod val="20000"/>
              <a:lumOff val="80000"/>
            </a:schemeClr>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2">
                    <a:lumMod val="50000"/>
                  </a:schemeClr>
                </a:solidFill>
              </a:rPr>
              <a:t>ASR</a:t>
            </a:r>
          </a:p>
        </p:txBody>
      </p:sp>
      <p:sp>
        <p:nvSpPr>
          <p:cNvPr id="8" name="Oval 7">
            <a:extLst>
              <a:ext uri="{FF2B5EF4-FFF2-40B4-BE49-F238E27FC236}">
                <a16:creationId xmlns:a16="http://schemas.microsoft.com/office/drawing/2014/main" id="{897B7C6F-6AE5-F04A-BFF5-98983252A81D}"/>
              </a:ext>
            </a:extLst>
          </p:cNvPr>
          <p:cNvSpPr/>
          <p:nvPr/>
        </p:nvSpPr>
        <p:spPr>
          <a:xfrm>
            <a:off x="7510590" y="1384021"/>
            <a:ext cx="1434935" cy="330380"/>
          </a:xfrm>
          <a:prstGeom prst="ellipse">
            <a:avLst/>
          </a:prstGeom>
          <a:solidFill>
            <a:schemeClr val="tx1">
              <a:lumMod val="20000"/>
              <a:lumOff val="80000"/>
            </a:schemeClr>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2">
                    <a:lumMod val="50000"/>
                  </a:schemeClr>
                </a:solidFill>
              </a:rPr>
              <a:t>d-vector</a:t>
            </a:r>
          </a:p>
        </p:txBody>
      </p:sp>
      <p:cxnSp>
        <p:nvCxnSpPr>
          <p:cNvPr id="9" name="Straight Arrow Connector 8">
            <a:extLst>
              <a:ext uri="{FF2B5EF4-FFF2-40B4-BE49-F238E27FC236}">
                <a16:creationId xmlns:a16="http://schemas.microsoft.com/office/drawing/2014/main" id="{7EB0B238-1AD7-F948-AC0A-4F6FD0B31B72}"/>
              </a:ext>
            </a:extLst>
          </p:cNvPr>
          <p:cNvCxnSpPr>
            <a:cxnSpLocks/>
            <a:stCxn id="6" idx="4"/>
            <a:endCxn id="10" idx="0"/>
          </p:cNvCxnSpPr>
          <p:nvPr/>
        </p:nvCxnSpPr>
        <p:spPr>
          <a:xfrm>
            <a:off x="6566586" y="1712245"/>
            <a:ext cx="850438" cy="303173"/>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9AB8D90A-2B99-7141-AA46-D358D8A60780}"/>
              </a:ext>
            </a:extLst>
          </p:cNvPr>
          <p:cNvSpPr/>
          <p:nvPr/>
        </p:nvSpPr>
        <p:spPr>
          <a:xfrm>
            <a:off x="6746995" y="2015418"/>
            <a:ext cx="1340057" cy="427512"/>
          </a:xfrm>
          <a:prstGeom prst="rect">
            <a:avLst/>
          </a:prstGeom>
          <a:solidFill>
            <a:schemeClr val="tx1">
              <a:lumMod val="20000"/>
              <a:lumOff val="80000"/>
            </a:schemeClr>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solidFill>
                  <a:schemeClr val="bg2">
                    <a:lumMod val="50000"/>
                  </a:schemeClr>
                </a:solidFill>
              </a:rPr>
              <a:t>Concat</a:t>
            </a:r>
            <a:endParaRPr lang="en-US" sz="1200" dirty="0">
              <a:solidFill>
                <a:schemeClr val="bg2">
                  <a:lumMod val="50000"/>
                </a:schemeClr>
              </a:solidFill>
            </a:endParaRPr>
          </a:p>
        </p:txBody>
      </p:sp>
      <p:cxnSp>
        <p:nvCxnSpPr>
          <p:cNvPr id="12" name="Straight Arrow Connector 11">
            <a:extLst>
              <a:ext uri="{FF2B5EF4-FFF2-40B4-BE49-F238E27FC236}">
                <a16:creationId xmlns:a16="http://schemas.microsoft.com/office/drawing/2014/main" id="{919C4AE7-CBB9-E240-B830-F50BC4471AEB}"/>
              </a:ext>
            </a:extLst>
          </p:cNvPr>
          <p:cNvCxnSpPr>
            <a:cxnSpLocks/>
            <a:stCxn id="8" idx="4"/>
            <a:endCxn id="10" idx="0"/>
          </p:cNvCxnSpPr>
          <p:nvPr/>
        </p:nvCxnSpPr>
        <p:spPr>
          <a:xfrm flipH="1">
            <a:off x="7417024" y="1714401"/>
            <a:ext cx="811034" cy="301017"/>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EABC1400-5D01-E24D-8937-08D69196041E}"/>
              </a:ext>
            </a:extLst>
          </p:cNvPr>
          <p:cNvCxnSpPr>
            <a:cxnSpLocks/>
            <a:stCxn id="10" idx="2"/>
            <a:endCxn id="7" idx="0"/>
          </p:cNvCxnSpPr>
          <p:nvPr/>
        </p:nvCxnSpPr>
        <p:spPr>
          <a:xfrm>
            <a:off x="7417024" y="2442930"/>
            <a:ext cx="0" cy="287516"/>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196068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Shape 401"/>
          <p:cNvSpPr txBox="1">
            <a:spLocks noGrp="1"/>
          </p:cNvSpPr>
          <p:nvPr>
            <p:ph type="title"/>
          </p:nvPr>
        </p:nvSpPr>
        <p:spPr>
          <a:xfrm>
            <a:off x="180900" y="446900"/>
            <a:ext cx="87822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Key messages</a:t>
            </a:r>
            <a:endParaRPr dirty="0"/>
          </a:p>
        </p:txBody>
      </p:sp>
      <p:sp>
        <p:nvSpPr>
          <p:cNvPr id="402" name="Shape 402"/>
          <p:cNvSpPr txBox="1">
            <a:spLocks noGrp="1"/>
          </p:cNvSpPr>
          <p:nvPr>
            <p:ph type="body" idx="1"/>
          </p:nvPr>
        </p:nvSpPr>
        <p:spPr>
          <a:xfrm>
            <a:off x="180900" y="1143700"/>
            <a:ext cx="8782200" cy="3416400"/>
          </a:xfrm>
          <a:prstGeom prst="rect">
            <a:avLst/>
          </a:prstGeom>
        </p:spPr>
        <p:txBody>
          <a:bodyPr spcFirstLastPara="1" wrap="square" lIns="91425" tIns="91425" rIns="91425" bIns="91425" anchor="t" anchorCtr="0">
            <a:noAutofit/>
          </a:bodyPr>
          <a:lstStyle/>
          <a:p>
            <a:pPr fontAlgn="base">
              <a:lnSpc>
                <a:spcPct val="120000"/>
              </a:lnSpc>
            </a:pPr>
            <a:r>
              <a:rPr lang="en-US" dirty="0"/>
              <a:t>What:</a:t>
            </a:r>
          </a:p>
          <a:p>
            <a:pPr lvl="1" fontAlgn="base">
              <a:lnSpc>
                <a:spcPct val="120000"/>
              </a:lnSpc>
              <a:spcBef>
                <a:spcPts val="0"/>
              </a:spcBef>
            </a:pPr>
            <a:r>
              <a:rPr lang="en-US" sz="1800" dirty="0"/>
              <a:t>A single-channel source separation model for a </a:t>
            </a:r>
            <a:r>
              <a:rPr lang="en-US" sz="1800" b="1" dirty="0"/>
              <a:t>target speaker</a:t>
            </a:r>
          </a:p>
          <a:p>
            <a:pPr lvl="1" fontAlgn="base">
              <a:lnSpc>
                <a:spcPct val="120000"/>
              </a:lnSpc>
              <a:spcBef>
                <a:spcPts val="0"/>
              </a:spcBef>
            </a:pPr>
            <a:r>
              <a:rPr lang="en-US" sz="1800" dirty="0"/>
              <a:t>Part of </a:t>
            </a:r>
            <a:r>
              <a:rPr lang="en-US" sz="1800" b="1" dirty="0"/>
              <a:t>on-device streaming </a:t>
            </a:r>
            <a:r>
              <a:rPr lang="en-US" sz="1800" dirty="0"/>
              <a:t>ASR</a:t>
            </a:r>
          </a:p>
          <a:p>
            <a:pPr fontAlgn="base">
              <a:lnSpc>
                <a:spcPct val="120000"/>
              </a:lnSpc>
            </a:pPr>
            <a:r>
              <a:rPr lang="en-US" dirty="0"/>
              <a:t>Why:</a:t>
            </a:r>
          </a:p>
          <a:p>
            <a:pPr lvl="1" fontAlgn="base">
              <a:lnSpc>
                <a:spcPct val="120000"/>
              </a:lnSpc>
              <a:spcBef>
                <a:spcPts val="0"/>
              </a:spcBef>
            </a:pPr>
            <a:r>
              <a:rPr lang="en-US" sz="1800" dirty="0"/>
              <a:t>Improve ASR on overlapped speech drastically</a:t>
            </a:r>
            <a:endParaRPr lang="en-US" sz="1800" b="1" dirty="0"/>
          </a:p>
          <a:p>
            <a:pPr fontAlgn="base">
              <a:lnSpc>
                <a:spcPct val="120000"/>
              </a:lnSpc>
            </a:pPr>
            <a:r>
              <a:rPr lang="en-US" dirty="0"/>
              <a:t>How:</a:t>
            </a:r>
          </a:p>
          <a:p>
            <a:pPr lvl="1" fontAlgn="base">
              <a:lnSpc>
                <a:spcPct val="120000"/>
              </a:lnSpc>
              <a:spcBef>
                <a:spcPts val="0"/>
              </a:spcBef>
            </a:pPr>
            <a:r>
              <a:rPr lang="en-US" sz="1800" dirty="0" err="1"/>
              <a:t>Filterbanks</a:t>
            </a:r>
            <a:r>
              <a:rPr lang="en-US" sz="1800" dirty="0"/>
              <a:t> as inputs and outputs</a:t>
            </a:r>
          </a:p>
          <a:p>
            <a:pPr lvl="1" fontAlgn="base">
              <a:lnSpc>
                <a:spcPct val="120000"/>
              </a:lnSpc>
              <a:spcBef>
                <a:spcPts val="0"/>
              </a:spcBef>
            </a:pPr>
            <a:r>
              <a:rPr lang="en-US" sz="1800" dirty="0"/>
              <a:t>Asymmetric loss and adaptive runtime suppression strength</a:t>
            </a:r>
          </a:p>
          <a:p>
            <a:pPr lvl="1" fontAlgn="base">
              <a:lnSpc>
                <a:spcPct val="120000"/>
              </a:lnSpc>
              <a:spcBef>
                <a:spcPts val="0"/>
              </a:spcBef>
            </a:pPr>
            <a:r>
              <a:rPr lang="en-US" sz="1800" dirty="0"/>
              <a:t>Quantize to 8-bit integer model</a:t>
            </a:r>
          </a:p>
        </p:txBody>
      </p:sp>
    </p:spTree>
    <p:extLst>
      <p:ext uri="{BB962C8B-B14F-4D97-AF65-F5344CB8AC3E}">
        <p14:creationId xmlns:p14="http://schemas.microsoft.com/office/powerpoint/2010/main" val="30478624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Shape 86"/>
          <p:cNvSpPr txBox="1">
            <a:spLocks noGrp="1"/>
          </p:cNvSpPr>
          <p:nvPr>
            <p:ph type="title"/>
          </p:nvPr>
        </p:nvSpPr>
        <p:spPr>
          <a:xfrm>
            <a:off x="540100" y="703050"/>
            <a:ext cx="8035200" cy="3649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Part 4:</a:t>
            </a:r>
            <a:endParaRPr dirty="0"/>
          </a:p>
          <a:p>
            <a:pPr marL="0" lvl="0" indent="0" rtl="0">
              <a:spcBef>
                <a:spcPts val="0"/>
              </a:spcBef>
              <a:spcAft>
                <a:spcPts val="0"/>
              </a:spcAft>
              <a:buNone/>
            </a:pPr>
            <a:endParaRPr dirty="0"/>
          </a:p>
          <a:p>
            <a:pPr marL="0" lvl="0" indent="0" rtl="0">
              <a:spcBef>
                <a:spcPts val="0"/>
              </a:spcBef>
              <a:spcAft>
                <a:spcPts val="0"/>
              </a:spcAft>
              <a:buNone/>
            </a:pPr>
            <a:r>
              <a:rPr lang="en" dirty="0"/>
              <a:t>The long fight with over-suppression</a:t>
            </a:r>
            <a:endParaRPr dirty="0"/>
          </a:p>
        </p:txBody>
      </p:sp>
    </p:spTree>
    <p:extLst>
      <p:ext uri="{BB962C8B-B14F-4D97-AF65-F5344CB8AC3E}">
        <p14:creationId xmlns:p14="http://schemas.microsoft.com/office/powerpoint/2010/main" val="4306919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Shape 401"/>
          <p:cNvSpPr txBox="1">
            <a:spLocks noGrp="1"/>
          </p:cNvSpPr>
          <p:nvPr>
            <p:ph type="title"/>
          </p:nvPr>
        </p:nvSpPr>
        <p:spPr>
          <a:xfrm>
            <a:off x="180900" y="446900"/>
            <a:ext cx="87822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Why it’s a hard problem</a:t>
            </a:r>
            <a:endParaRPr dirty="0"/>
          </a:p>
        </p:txBody>
      </p:sp>
      <p:sp>
        <p:nvSpPr>
          <p:cNvPr id="402" name="Shape 402"/>
          <p:cNvSpPr txBox="1">
            <a:spLocks noGrp="1"/>
          </p:cNvSpPr>
          <p:nvPr>
            <p:ph type="body" idx="1"/>
          </p:nvPr>
        </p:nvSpPr>
        <p:spPr>
          <a:xfrm>
            <a:off x="180900" y="1143700"/>
            <a:ext cx="8782200" cy="3416400"/>
          </a:xfrm>
          <a:prstGeom prst="rect">
            <a:avLst/>
          </a:prstGeom>
        </p:spPr>
        <p:txBody>
          <a:bodyPr spcFirstLastPara="1" wrap="square" lIns="91425" tIns="91425" rIns="91425" bIns="91425" anchor="t" anchorCtr="0">
            <a:noAutofit/>
          </a:bodyPr>
          <a:lstStyle/>
          <a:p>
            <a:pPr fontAlgn="base">
              <a:lnSpc>
                <a:spcPct val="200000"/>
              </a:lnSpc>
            </a:pPr>
            <a:r>
              <a:rPr lang="en-US" dirty="0"/>
              <a:t>Modern ASR models are already noise-robust</a:t>
            </a:r>
          </a:p>
          <a:p>
            <a:pPr lvl="1" fontAlgn="base">
              <a:lnSpc>
                <a:spcPct val="200000"/>
              </a:lnSpc>
              <a:spcBef>
                <a:spcPts val="0"/>
              </a:spcBef>
            </a:pPr>
            <a:r>
              <a:rPr lang="en-US" dirty="0" err="1"/>
              <a:t>Multistyle</a:t>
            </a:r>
            <a:r>
              <a:rPr lang="en-US" dirty="0"/>
              <a:t> training (MTR)</a:t>
            </a:r>
          </a:p>
          <a:p>
            <a:pPr lvl="1" fontAlgn="base">
              <a:lnSpc>
                <a:spcPct val="200000"/>
              </a:lnSpc>
              <a:spcBef>
                <a:spcPts val="0"/>
              </a:spcBef>
            </a:pPr>
            <a:r>
              <a:rPr lang="en-US" dirty="0" err="1"/>
              <a:t>SpecAugment</a:t>
            </a:r>
            <a:endParaRPr lang="en-US" dirty="0"/>
          </a:p>
          <a:p>
            <a:pPr fontAlgn="base">
              <a:lnSpc>
                <a:spcPct val="200000"/>
              </a:lnSpc>
            </a:pPr>
            <a:r>
              <a:rPr lang="en-US" dirty="0"/>
              <a:t>Further masking the input of such a model is risky</a:t>
            </a:r>
          </a:p>
          <a:p>
            <a:pPr lvl="1" fontAlgn="base">
              <a:lnSpc>
                <a:spcPct val="200000"/>
              </a:lnSpc>
              <a:spcBef>
                <a:spcPts val="0"/>
              </a:spcBef>
            </a:pPr>
            <a:r>
              <a:rPr lang="en-US" dirty="0"/>
              <a:t>Early experiments show that adding </a:t>
            </a:r>
            <a:r>
              <a:rPr lang="en-US" dirty="0" err="1"/>
              <a:t>VoiceFilter</a:t>
            </a:r>
            <a:r>
              <a:rPr lang="en-US" dirty="0"/>
              <a:t>-Lite model will:</a:t>
            </a:r>
          </a:p>
          <a:p>
            <a:pPr lvl="2" fontAlgn="base">
              <a:lnSpc>
                <a:spcPct val="200000"/>
              </a:lnSpc>
              <a:spcBef>
                <a:spcPts val="0"/>
              </a:spcBef>
            </a:pPr>
            <a:r>
              <a:rPr lang="en-US" dirty="0">
                <a:solidFill>
                  <a:schemeClr val="accent2">
                    <a:lumMod val="75000"/>
                  </a:schemeClr>
                </a:solidFill>
              </a:rPr>
              <a:t>Reduce WER on speech noise cases</a:t>
            </a:r>
          </a:p>
          <a:p>
            <a:pPr lvl="2" fontAlgn="base">
              <a:lnSpc>
                <a:spcPct val="200000"/>
              </a:lnSpc>
              <a:spcBef>
                <a:spcPts val="0"/>
              </a:spcBef>
            </a:pPr>
            <a:r>
              <a:rPr lang="en-US" dirty="0">
                <a:solidFill>
                  <a:schemeClr val="accent3">
                    <a:lumMod val="75000"/>
                  </a:schemeClr>
                </a:solidFill>
              </a:rPr>
              <a:t>Increase WER on clean cases and non-speech noise cases</a:t>
            </a:r>
          </a:p>
          <a:p>
            <a:pPr lvl="3" fontAlgn="base">
              <a:lnSpc>
                <a:spcPct val="200000"/>
              </a:lnSpc>
              <a:spcBef>
                <a:spcPts val="0"/>
              </a:spcBef>
            </a:pPr>
            <a:r>
              <a:rPr lang="en-US" dirty="0"/>
              <a:t>Most errors in WER are deletion errors – </a:t>
            </a:r>
            <a:r>
              <a:rPr lang="en-US" b="1" dirty="0"/>
              <a:t>over-suppression</a:t>
            </a:r>
          </a:p>
        </p:txBody>
      </p:sp>
    </p:spTree>
    <p:extLst>
      <p:ext uri="{BB962C8B-B14F-4D97-AF65-F5344CB8AC3E}">
        <p14:creationId xmlns:p14="http://schemas.microsoft.com/office/powerpoint/2010/main" val="6286453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Shape 401"/>
          <p:cNvSpPr txBox="1">
            <a:spLocks noGrp="1"/>
          </p:cNvSpPr>
          <p:nvPr>
            <p:ph type="title"/>
          </p:nvPr>
        </p:nvSpPr>
        <p:spPr>
          <a:xfrm>
            <a:off x="180900" y="446900"/>
            <a:ext cx="87822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Asymmetric loss</a:t>
            </a:r>
            <a:endParaRPr dirty="0"/>
          </a:p>
        </p:txBody>
      </p:sp>
      <mc:AlternateContent xmlns:mc="http://schemas.openxmlformats.org/markup-compatibility/2006" xmlns:a14="http://schemas.microsoft.com/office/drawing/2010/main">
        <mc:Choice Requires="a14">
          <p:sp>
            <p:nvSpPr>
              <p:cNvPr id="402" name="Shape 402"/>
              <p:cNvSpPr txBox="1">
                <a:spLocks noGrp="1"/>
              </p:cNvSpPr>
              <p:nvPr>
                <p:ph type="body" idx="1"/>
              </p:nvPr>
            </p:nvSpPr>
            <p:spPr>
              <a:xfrm>
                <a:off x="180900" y="1143700"/>
                <a:ext cx="8782200" cy="3416400"/>
              </a:xfrm>
              <a:prstGeom prst="rect">
                <a:avLst/>
              </a:prstGeom>
            </p:spPr>
            <p:txBody>
              <a:bodyPr spcFirstLastPara="1" wrap="square" lIns="91425" tIns="91425" rIns="91425" bIns="91425" anchor="t" anchorCtr="0">
                <a:noAutofit/>
              </a:bodyPr>
              <a:lstStyle/>
              <a:p>
                <a:pPr fontAlgn="base">
                  <a:lnSpc>
                    <a:spcPct val="200000"/>
                  </a:lnSpc>
                </a:pPr>
                <a:r>
                  <a:rPr lang="en-US" dirty="0"/>
                  <a:t>Less tolerant to over-suppression, and more tolerant to under-suppression</a:t>
                </a:r>
              </a:p>
              <a:p>
                <a:pPr lvl="1" fontAlgn="base">
                  <a:lnSpc>
                    <a:spcPct val="200000"/>
                  </a:lnSpc>
                  <a:spcBef>
                    <a:spcPts val="0"/>
                  </a:spcBef>
                </a:pPr>
                <a:r>
                  <a:rPr lang="en-US" dirty="0"/>
                  <a:t>Conventional reconstruction L2 loss:</a:t>
                </a:r>
              </a:p>
              <a:p>
                <a:pPr lvl="1" fontAlgn="base">
                  <a:lnSpc>
                    <a:spcPct val="200000"/>
                  </a:lnSpc>
                  <a:spcBef>
                    <a:spcPts val="0"/>
                  </a:spcBef>
                </a:pPr>
                <a:endParaRPr lang="en-US" dirty="0"/>
              </a:p>
              <a:p>
                <a:pPr lvl="1" fontAlgn="base">
                  <a:lnSpc>
                    <a:spcPct val="200000"/>
                  </a:lnSpc>
                  <a:spcBef>
                    <a:spcPts val="0"/>
                  </a:spcBef>
                </a:pPr>
                <a:endParaRPr lang="en-US" dirty="0"/>
              </a:p>
              <a:p>
                <a:pPr lvl="1" fontAlgn="base">
                  <a:lnSpc>
                    <a:spcPct val="200000"/>
                  </a:lnSpc>
                  <a:spcBef>
                    <a:spcPts val="0"/>
                  </a:spcBef>
                </a:pPr>
                <a:r>
                  <a:rPr lang="en-US" dirty="0"/>
                  <a:t>Asymmetric L2 loss, with over-suppression penalty </a:t>
                </a:r>
                <a14:m>
                  <m:oMath xmlns:m="http://schemas.openxmlformats.org/officeDocument/2006/math">
                    <m:r>
                      <a:rPr lang="en-US" b="0" i="1" smtClean="0">
                        <a:latin typeface="Cambria Math" panose="02040503050406030204" pitchFamily="18" charset="0"/>
                      </a:rPr>
                      <m:t>𝛼</m:t>
                    </m:r>
                    <m:r>
                      <a:rPr lang="en-US" b="0" i="1" smtClean="0">
                        <a:latin typeface="Cambria Math" panose="02040503050406030204" pitchFamily="18" charset="0"/>
                      </a:rPr>
                      <m:t>&gt;1</m:t>
                    </m:r>
                  </m:oMath>
                </a14:m>
                <a:r>
                  <a:rPr lang="en-US" dirty="0"/>
                  <a:t>:</a:t>
                </a:r>
              </a:p>
              <a:p>
                <a:pPr lvl="1" fontAlgn="base">
                  <a:lnSpc>
                    <a:spcPct val="200000"/>
                  </a:lnSpc>
                  <a:spcBef>
                    <a:spcPts val="0"/>
                  </a:spcBef>
                </a:pPr>
                <a:endParaRPr lang="en-US" dirty="0"/>
              </a:p>
            </p:txBody>
          </p:sp>
        </mc:Choice>
        <mc:Fallback xmlns="">
          <p:sp>
            <p:nvSpPr>
              <p:cNvPr id="402" name="Shape 402"/>
              <p:cNvSpPr txBox="1">
                <a:spLocks noGrp="1" noRot="1" noChangeAspect="1" noMove="1" noResize="1" noEditPoints="1" noAdjustHandles="1" noChangeArrowheads="1" noChangeShapeType="1" noTextEdit="1"/>
              </p:cNvSpPr>
              <p:nvPr>
                <p:ph type="body" idx="1"/>
              </p:nvPr>
            </p:nvSpPr>
            <p:spPr>
              <a:xfrm>
                <a:off x="180900" y="1143700"/>
                <a:ext cx="8782200" cy="3416400"/>
              </a:xfrm>
              <a:prstGeom prst="rect">
                <a:avLst/>
              </a:prstGeom>
              <a:blipFill>
                <a:blip r:embed="rId3"/>
                <a:stretch>
                  <a:fillRect/>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362423E3-0AFF-BF42-BB80-58B82476E3EA}"/>
              </a:ext>
            </a:extLst>
          </p:cNvPr>
          <p:cNvPicPr>
            <a:picLocks noChangeAspect="1"/>
          </p:cNvPicPr>
          <p:nvPr/>
        </p:nvPicPr>
        <p:blipFill>
          <a:blip r:embed="rId4"/>
          <a:stretch>
            <a:fillRect/>
          </a:stretch>
        </p:blipFill>
        <p:spPr>
          <a:xfrm>
            <a:off x="2672314" y="2532517"/>
            <a:ext cx="3526465" cy="658273"/>
          </a:xfrm>
          <a:prstGeom prst="rect">
            <a:avLst/>
          </a:prstGeom>
        </p:spPr>
      </p:pic>
      <p:pic>
        <p:nvPicPr>
          <p:cNvPr id="5" name="Picture 4">
            <a:extLst>
              <a:ext uri="{FF2B5EF4-FFF2-40B4-BE49-F238E27FC236}">
                <a16:creationId xmlns:a16="http://schemas.microsoft.com/office/drawing/2014/main" id="{D606C493-9B52-ED49-83D4-052F6C4DCDAD}"/>
              </a:ext>
            </a:extLst>
          </p:cNvPr>
          <p:cNvPicPr>
            <a:picLocks noChangeAspect="1"/>
          </p:cNvPicPr>
          <p:nvPr/>
        </p:nvPicPr>
        <p:blipFill rotWithShape="1">
          <a:blip r:embed="rId5"/>
          <a:srcRect l="-1" r="438"/>
          <a:stretch/>
        </p:blipFill>
        <p:spPr>
          <a:xfrm>
            <a:off x="3172323" y="3634775"/>
            <a:ext cx="2519640" cy="625115"/>
          </a:xfrm>
          <a:prstGeom prst="rect">
            <a:avLst/>
          </a:prstGeom>
        </p:spPr>
      </p:pic>
      <p:pic>
        <p:nvPicPr>
          <p:cNvPr id="7" name="Picture 6">
            <a:extLst>
              <a:ext uri="{FF2B5EF4-FFF2-40B4-BE49-F238E27FC236}">
                <a16:creationId xmlns:a16="http://schemas.microsoft.com/office/drawing/2014/main" id="{3B7A3EEC-B4C7-FA46-AF00-C54C40BFD587}"/>
              </a:ext>
            </a:extLst>
          </p:cNvPr>
          <p:cNvPicPr>
            <a:picLocks noChangeAspect="1"/>
          </p:cNvPicPr>
          <p:nvPr/>
        </p:nvPicPr>
        <p:blipFill>
          <a:blip r:embed="rId6"/>
          <a:stretch>
            <a:fillRect/>
          </a:stretch>
        </p:blipFill>
        <p:spPr>
          <a:xfrm>
            <a:off x="2456121" y="4498075"/>
            <a:ext cx="4231758" cy="522566"/>
          </a:xfrm>
          <a:prstGeom prst="rect">
            <a:avLst/>
          </a:prstGeom>
        </p:spPr>
      </p:pic>
      <p:sp>
        <p:nvSpPr>
          <p:cNvPr id="8" name="Left Brace 7">
            <a:extLst>
              <a:ext uri="{FF2B5EF4-FFF2-40B4-BE49-F238E27FC236}">
                <a16:creationId xmlns:a16="http://schemas.microsoft.com/office/drawing/2014/main" id="{81BC2B16-0E14-1B4A-8584-E6C2230EDF27}"/>
              </a:ext>
            </a:extLst>
          </p:cNvPr>
          <p:cNvSpPr/>
          <p:nvPr/>
        </p:nvSpPr>
        <p:spPr>
          <a:xfrm rot="5400000">
            <a:off x="4305230" y="2262148"/>
            <a:ext cx="122415" cy="772633"/>
          </a:xfrm>
          <a:prstGeom prst="leftBrace">
            <a:avLst>
              <a:gd name="adj1" fmla="val 66667"/>
              <a:gd name="adj2" fmla="val 50000"/>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Left Brace 10">
            <a:extLst>
              <a:ext uri="{FF2B5EF4-FFF2-40B4-BE49-F238E27FC236}">
                <a16:creationId xmlns:a16="http://schemas.microsoft.com/office/drawing/2014/main" id="{5AC4DE8A-B91F-3242-8B49-96C8FAD6E539}"/>
              </a:ext>
            </a:extLst>
          </p:cNvPr>
          <p:cNvSpPr/>
          <p:nvPr/>
        </p:nvSpPr>
        <p:spPr>
          <a:xfrm rot="5400000">
            <a:off x="5414558" y="2262149"/>
            <a:ext cx="122416" cy="772633"/>
          </a:xfrm>
          <a:prstGeom prst="leftBrace">
            <a:avLst>
              <a:gd name="adj1" fmla="val 66667"/>
              <a:gd name="adj2" fmla="val 50000"/>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TextBox 8">
            <a:extLst>
              <a:ext uri="{FF2B5EF4-FFF2-40B4-BE49-F238E27FC236}">
                <a16:creationId xmlns:a16="http://schemas.microsoft.com/office/drawing/2014/main" id="{395B0BBA-8918-3943-84BB-99D34A718F01}"/>
              </a:ext>
            </a:extLst>
          </p:cNvPr>
          <p:cNvSpPr txBox="1"/>
          <p:nvPr/>
        </p:nvSpPr>
        <p:spPr>
          <a:xfrm>
            <a:off x="3919039" y="2158406"/>
            <a:ext cx="894797" cy="400110"/>
          </a:xfrm>
          <a:prstGeom prst="rect">
            <a:avLst/>
          </a:prstGeom>
          <a:noFill/>
        </p:spPr>
        <p:txBody>
          <a:bodyPr wrap="none" rtlCol="0">
            <a:spAutoFit/>
          </a:bodyPr>
          <a:lstStyle/>
          <a:p>
            <a:pPr algn="ctr"/>
            <a:r>
              <a:rPr lang="en-US" sz="1000" dirty="0">
                <a:solidFill>
                  <a:schemeClr val="tx1"/>
                </a:solidFill>
              </a:rPr>
              <a:t>clean</a:t>
            </a:r>
          </a:p>
          <a:p>
            <a:pPr algn="ctr"/>
            <a:r>
              <a:rPr lang="en-US" sz="1000" dirty="0">
                <a:solidFill>
                  <a:schemeClr val="tx1"/>
                </a:solidFill>
              </a:rPr>
              <a:t>spectrogram</a:t>
            </a:r>
          </a:p>
        </p:txBody>
      </p:sp>
      <p:sp>
        <p:nvSpPr>
          <p:cNvPr id="13" name="TextBox 12">
            <a:extLst>
              <a:ext uri="{FF2B5EF4-FFF2-40B4-BE49-F238E27FC236}">
                <a16:creationId xmlns:a16="http://schemas.microsoft.com/office/drawing/2014/main" id="{AAB5844C-A13D-9848-AE61-177E5942A4D6}"/>
              </a:ext>
            </a:extLst>
          </p:cNvPr>
          <p:cNvSpPr txBox="1"/>
          <p:nvPr/>
        </p:nvSpPr>
        <p:spPr>
          <a:xfrm>
            <a:off x="5028367" y="2158406"/>
            <a:ext cx="894797" cy="400110"/>
          </a:xfrm>
          <a:prstGeom prst="rect">
            <a:avLst/>
          </a:prstGeom>
          <a:noFill/>
        </p:spPr>
        <p:txBody>
          <a:bodyPr wrap="none" rtlCol="0">
            <a:spAutoFit/>
          </a:bodyPr>
          <a:lstStyle/>
          <a:p>
            <a:pPr algn="ctr"/>
            <a:r>
              <a:rPr lang="en-US" sz="1000" dirty="0">
                <a:solidFill>
                  <a:schemeClr val="tx1"/>
                </a:solidFill>
              </a:rPr>
              <a:t>enhanced</a:t>
            </a:r>
          </a:p>
          <a:p>
            <a:pPr algn="ctr"/>
            <a:r>
              <a:rPr lang="en-US" sz="1000" dirty="0">
                <a:solidFill>
                  <a:schemeClr val="tx1"/>
                </a:solidFill>
              </a:rPr>
              <a:t>spectrogram</a:t>
            </a:r>
          </a:p>
        </p:txBody>
      </p:sp>
    </p:spTree>
    <p:extLst>
      <p:ext uri="{BB962C8B-B14F-4D97-AF65-F5344CB8AC3E}">
        <p14:creationId xmlns:p14="http://schemas.microsoft.com/office/powerpoint/2010/main" val="7185356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Shape 401"/>
          <p:cNvSpPr txBox="1">
            <a:spLocks noGrp="1"/>
          </p:cNvSpPr>
          <p:nvPr>
            <p:ph type="title"/>
          </p:nvPr>
        </p:nvSpPr>
        <p:spPr>
          <a:xfrm>
            <a:off x="180900" y="446900"/>
            <a:ext cx="8782200" cy="572700"/>
          </a:xfrm>
          <a:prstGeom prst="rect">
            <a:avLst/>
          </a:prstGeom>
        </p:spPr>
        <p:txBody>
          <a:bodyPr spcFirstLastPara="1" wrap="square" lIns="91425" tIns="91425" rIns="91425" bIns="91425" anchor="t" anchorCtr="0">
            <a:noAutofit/>
          </a:bodyPr>
          <a:lstStyle/>
          <a:p>
            <a:pPr lvl="0"/>
            <a:r>
              <a:rPr lang="en-US" dirty="0"/>
              <a:t>Adaptive suppression strength</a:t>
            </a:r>
            <a:endParaRPr dirty="0"/>
          </a:p>
        </p:txBody>
      </p:sp>
      <mc:AlternateContent xmlns:mc="http://schemas.openxmlformats.org/markup-compatibility/2006" xmlns:a14="http://schemas.microsoft.com/office/drawing/2010/main">
        <mc:Choice Requires="a14">
          <p:sp>
            <p:nvSpPr>
              <p:cNvPr id="402" name="Shape 402"/>
              <p:cNvSpPr txBox="1">
                <a:spLocks noGrp="1"/>
              </p:cNvSpPr>
              <p:nvPr>
                <p:ph type="body" idx="1"/>
              </p:nvPr>
            </p:nvSpPr>
            <p:spPr>
              <a:xfrm>
                <a:off x="180900" y="1143700"/>
                <a:ext cx="8782200" cy="3416400"/>
              </a:xfrm>
              <a:prstGeom prst="rect">
                <a:avLst/>
              </a:prstGeom>
            </p:spPr>
            <p:txBody>
              <a:bodyPr spcFirstLastPara="1" wrap="square" lIns="91425" tIns="91425" rIns="91425" bIns="91425" anchor="t" anchorCtr="0">
                <a:noAutofit/>
              </a:bodyPr>
              <a:lstStyle/>
              <a:p>
                <a:pPr fontAlgn="base">
                  <a:lnSpc>
                    <a:spcPct val="200000"/>
                  </a:lnSpc>
                </a:pPr>
                <a:r>
                  <a:rPr lang="en-US" dirty="0"/>
                  <a:t>We use a weight </a:t>
                </a:r>
                <a14:m>
                  <m:oMath xmlns:m="http://schemas.openxmlformats.org/officeDocument/2006/math">
                    <m:r>
                      <a:rPr lang="en-US" b="0" i="1" smtClean="0">
                        <a:latin typeface="Cambria Math" panose="02040503050406030204" pitchFamily="18" charset="0"/>
                      </a:rPr>
                      <m:t>𝑤</m:t>
                    </m:r>
                    <m:r>
                      <a:rPr lang="en-US" b="0" i="1" smtClean="0">
                        <a:latin typeface="Cambria Math" panose="02040503050406030204" pitchFamily="18" charset="0"/>
                        <a:ea typeface="Cambria Math" panose="02040503050406030204" pitchFamily="18" charset="0"/>
                      </a:rPr>
                      <m:t>∈[0,1]</m:t>
                    </m:r>
                  </m:oMath>
                </a14:m>
                <a:r>
                  <a:rPr lang="en-US" dirty="0"/>
                  <a:t> to control suppression strength</a:t>
                </a:r>
              </a:p>
              <a:p>
                <a:pPr fontAlgn="base">
                  <a:lnSpc>
                    <a:spcPct val="200000"/>
                  </a:lnSpc>
                </a:pPr>
                <a:endParaRPr lang="en-US" dirty="0"/>
              </a:p>
              <a:p>
                <a:pPr fontAlgn="base">
                  <a:lnSpc>
                    <a:spcPct val="200000"/>
                  </a:lnSpc>
                </a:pPr>
                <a:r>
                  <a:rPr lang="en-US" dirty="0"/>
                  <a:t>We want the weight to be:</a:t>
                </a:r>
              </a:p>
              <a:p>
                <a:pPr lvl="1" fontAlgn="base">
                  <a:lnSpc>
                    <a:spcPct val="200000"/>
                  </a:lnSpc>
                  <a:spcBef>
                    <a:spcPts val="0"/>
                  </a:spcBef>
                </a:pPr>
                <a:r>
                  <a:rPr lang="en-US" dirty="0"/>
                  <a:t>Larger – when there is overlapped speech (</a:t>
                </a:r>
                <a:r>
                  <a:rPr lang="en-US" dirty="0" err="1"/>
                  <a:t>VoiceFilter</a:t>
                </a:r>
                <a:r>
                  <a:rPr lang="en-US" dirty="0"/>
                  <a:t>-Lite is most </a:t>
                </a:r>
                <a:r>
                  <a:rPr lang="en-US" b="1" dirty="0"/>
                  <a:t>helpful</a:t>
                </a:r>
                <a:r>
                  <a:rPr lang="en-US" dirty="0"/>
                  <a:t>)</a:t>
                </a:r>
              </a:p>
              <a:p>
                <a:pPr lvl="1" fontAlgn="base">
                  <a:lnSpc>
                    <a:spcPct val="200000"/>
                  </a:lnSpc>
                  <a:spcBef>
                    <a:spcPts val="0"/>
                  </a:spcBef>
                </a:pPr>
                <a:r>
                  <a:rPr lang="en-US" dirty="0"/>
                  <a:t>Smaller – when the speech is clean, or contains only non-speech noise (</a:t>
                </a:r>
                <a:r>
                  <a:rPr lang="en-US" dirty="0" err="1"/>
                  <a:t>VoiceFilter</a:t>
                </a:r>
                <a:r>
                  <a:rPr lang="en-US" dirty="0"/>
                  <a:t>-Lite could be </a:t>
                </a:r>
                <a:r>
                  <a:rPr lang="en-US" b="1" dirty="0"/>
                  <a:t>harmful</a:t>
                </a:r>
                <a:r>
                  <a:rPr lang="en-US" dirty="0"/>
                  <a:t>)</a:t>
                </a:r>
              </a:p>
              <a:p>
                <a:pPr lvl="1" fontAlgn="base">
                  <a:lnSpc>
                    <a:spcPct val="200000"/>
                  </a:lnSpc>
                  <a:spcBef>
                    <a:spcPts val="0"/>
                  </a:spcBef>
                </a:pPr>
                <a:endParaRPr lang="en-US" dirty="0"/>
              </a:p>
            </p:txBody>
          </p:sp>
        </mc:Choice>
        <mc:Fallback xmlns="">
          <p:sp>
            <p:nvSpPr>
              <p:cNvPr id="402" name="Shape 402"/>
              <p:cNvSpPr txBox="1">
                <a:spLocks noGrp="1" noRot="1" noChangeAspect="1" noMove="1" noResize="1" noEditPoints="1" noAdjustHandles="1" noChangeArrowheads="1" noChangeShapeType="1" noTextEdit="1"/>
              </p:cNvSpPr>
              <p:nvPr>
                <p:ph type="body" idx="1"/>
              </p:nvPr>
            </p:nvSpPr>
            <p:spPr>
              <a:xfrm>
                <a:off x="180900" y="1143700"/>
                <a:ext cx="8782200" cy="3416400"/>
              </a:xfrm>
              <a:prstGeom prst="rect">
                <a:avLst/>
              </a:prstGeom>
              <a:blipFill>
                <a:blip r:embed="rId3"/>
                <a:stretch>
                  <a:fillRect/>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7DA7CF6E-C750-A848-B481-53111A030B97}"/>
              </a:ext>
            </a:extLst>
          </p:cNvPr>
          <p:cNvPicPr>
            <a:picLocks noChangeAspect="1"/>
          </p:cNvPicPr>
          <p:nvPr/>
        </p:nvPicPr>
        <p:blipFill>
          <a:blip r:embed="rId4"/>
          <a:stretch>
            <a:fillRect/>
          </a:stretch>
        </p:blipFill>
        <p:spPr>
          <a:xfrm>
            <a:off x="2899013" y="1828800"/>
            <a:ext cx="3345145" cy="510362"/>
          </a:xfrm>
          <a:prstGeom prst="rect">
            <a:avLst/>
          </a:prstGeom>
        </p:spPr>
      </p:pic>
    </p:spTree>
    <p:extLst>
      <p:ext uri="{BB962C8B-B14F-4D97-AF65-F5344CB8AC3E}">
        <p14:creationId xmlns:p14="http://schemas.microsoft.com/office/powerpoint/2010/main" val="31315743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Shape 401"/>
          <p:cNvSpPr txBox="1">
            <a:spLocks noGrp="1"/>
          </p:cNvSpPr>
          <p:nvPr>
            <p:ph type="title"/>
          </p:nvPr>
        </p:nvSpPr>
        <p:spPr>
          <a:xfrm>
            <a:off x="180900" y="446900"/>
            <a:ext cx="8782200" cy="572700"/>
          </a:xfrm>
          <a:prstGeom prst="rect">
            <a:avLst/>
          </a:prstGeom>
        </p:spPr>
        <p:txBody>
          <a:bodyPr spcFirstLastPara="1" wrap="square" lIns="91425" tIns="91425" rIns="91425" bIns="91425" anchor="t" anchorCtr="0">
            <a:noAutofit/>
          </a:bodyPr>
          <a:lstStyle/>
          <a:p>
            <a:pPr lvl="0"/>
            <a:r>
              <a:rPr lang="en-US" dirty="0"/>
              <a:t>Adaptive suppression strength</a:t>
            </a:r>
            <a:endParaRPr dirty="0"/>
          </a:p>
        </p:txBody>
      </p:sp>
      <p:sp>
        <p:nvSpPr>
          <p:cNvPr id="402" name="Shape 402"/>
          <p:cNvSpPr txBox="1">
            <a:spLocks noGrp="1"/>
          </p:cNvSpPr>
          <p:nvPr>
            <p:ph type="body" idx="1"/>
          </p:nvPr>
        </p:nvSpPr>
        <p:spPr>
          <a:xfrm>
            <a:off x="180900" y="1143700"/>
            <a:ext cx="8782200" cy="3416400"/>
          </a:xfrm>
          <a:prstGeom prst="rect">
            <a:avLst/>
          </a:prstGeom>
        </p:spPr>
        <p:txBody>
          <a:bodyPr spcFirstLastPara="1" wrap="square" lIns="91425" tIns="91425" rIns="91425" bIns="91425" anchor="t" anchorCtr="0">
            <a:noAutofit/>
          </a:bodyPr>
          <a:lstStyle/>
          <a:p>
            <a:pPr fontAlgn="base">
              <a:lnSpc>
                <a:spcPct val="200000"/>
              </a:lnSpc>
            </a:pPr>
            <a:r>
              <a:rPr lang="en-US" dirty="0"/>
              <a:t>We add a side output to the model, and a prediction loss to the total loss</a:t>
            </a:r>
          </a:p>
          <a:p>
            <a:pPr lvl="1" fontAlgn="base">
              <a:lnSpc>
                <a:spcPct val="200000"/>
              </a:lnSpc>
              <a:spcBef>
                <a:spcPts val="0"/>
              </a:spcBef>
            </a:pPr>
            <a:endParaRPr lang="en-US" dirty="0"/>
          </a:p>
        </p:txBody>
      </p:sp>
      <p:pic>
        <p:nvPicPr>
          <p:cNvPr id="5" name="Graphic 4">
            <a:extLst>
              <a:ext uri="{FF2B5EF4-FFF2-40B4-BE49-F238E27FC236}">
                <a16:creationId xmlns:a16="http://schemas.microsoft.com/office/drawing/2014/main" id="{46239F79-E8AD-A54D-B9A2-17EC63C7EFF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41991" y="1937548"/>
            <a:ext cx="7054519" cy="2812355"/>
          </a:xfrm>
          <a:prstGeom prst="rect">
            <a:avLst/>
          </a:prstGeom>
        </p:spPr>
      </p:pic>
      <p:sp>
        <p:nvSpPr>
          <p:cNvPr id="6" name="Oval 5">
            <a:extLst>
              <a:ext uri="{FF2B5EF4-FFF2-40B4-BE49-F238E27FC236}">
                <a16:creationId xmlns:a16="http://schemas.microsoft.com/office/drawing/2014/main" id="{DAFCF585-535C-0D49-9E6D-69D36F90DA52}"/>
              </a:ext>
            </a:extLst>
          </p:cNvPr>
          <p:cNvSpPr/>
          <p:nvPr/>
        </p:nvSpPr>
        <p:spPr>
          <a:xfrm>
            <a:off x="5302103" y="2013672"/>
            <a:ext cx="2651050" cy="637379"/>
          </a:xfrm>
          <a:prstGeom prst="ellipse">
            <a:avLst/>
          </a:prstGeom>
          <a:no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40281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1"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1"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Shape 401"/>
          <p:cNvSpPr txBox="1">
            <a:spLocks noGrp="1"/>
          </p:cNvSpPr>
          <p:nvPr>
            <p:ph type="title"/>
          </p:nvPr>
        </p:nvSpPr>
        <p:spPr>
          <a:xfrm>
            <a:off x="180900" y="446900"/>
            <a:ext cx="8782200" cy="572700"/>
          </a:xfrm>
          <a:prstGeom prst="rect">
            <a:avLst/>
          </a:prstGeom>
        </p:spPr>
        <p:txBody>
          <a:bodyPr spcFirstLastPara="1" wrap="square" lIns="91425" tIns="91425" rIns="91425" bIns="91425" anchor="t" anchorCtr="0">
            <a:noAutofit/>
          </a:bodyPr>
          <a:lstStyle/>
          <a:p>
            <a:pPr lvl="0"/>
            <a:r>
              <a:rPr lang="en-US" dirty="0"/>
              <a:t>Adaptive suppression strength</a:t>
            </a:r>
            <a:endParaRPr dirty="0"/>
          </a:p>
        </p:txBody>
      </p:sp>
      <mc:AlternateContent xmlns:mc="http://schemas.openxmlformats.org/markup-compatibility/2006" xmlns:a14="http://schemas.microsoft.com/office/drawing/2010/main">
        <mc:Choice Requires="a14">
          <p:sp>
            <p:nvSpPr>
              <p:cNvPr id="402" name="Shape 402"/>
              <p:cNvSpPr txBox="1">
                <a:spLocks noGrp="1"/>
              </p:cNvSpPr>
              <p:nvPr>
                <p:ph type="body" idx="1"/>
              </p:nvPr>
            </p:nvSpPr>
            <p:spPr>
              <a:xfrm>
                <a:off x="180900" y="1143700"/>
                <a:ext cx="8782200" cy="3416400"/>
              </a:xfrm>
              <a:prstGeom prst="rect">
                <a:avLst/>
              </a:prstGeom>
            </p:spPr>
            <p:txBody>
              <a:bodyPr spcFirstLastPara="1" wrap="square" lIns="91425" tIns="91425" rIns="91425" bIns="91425" anchor="t" anchorCtr="0">
                <a:noAutofit/>
              </a:bodyPr>
              <a:lstStyle/>
              <a:p>
                <a:pPr fontAlgn="base">
                  <a:lnSpc>
                    <a:spcPct val="200000"/>
                  </a:lnSpc>
                </a:pPr>
                <a:r>
                  <a:rPr lang="en-US" dirty="0"/>
                  <a:t>Denote this noise type prediction as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m:rPr>
                            <m:sty m:val="p"/>
                          </m:rPr>
                          <a:rPr lang="en-US" b="0" i="0" smtClean="0">
                            <a:latin typeface="Cambria Math" panose="02040503050406030204" pitchFamily="18" charset="0"/>
                          </a:rPr>
                          <m:t>adapt</m:t>
                        </m:r>
                      </m:sub>
                    </m:sSub>
                    <m:d>
                      <m:dPr>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𝑆</m:t>
                            </m:r>
                          </m:e>
                          <m:sub>
                            <m:r>
                              <m:rPr>
                                <m:sty m:val="p"/>
                              </m:rPr>
                              <a:rPr lang="en-US" b="0" i="0" smtClean="0">
                                <a:latin typeface="Cambria Math" panose="02040503050406030204" pitchFamily="18" charset="0"/>
                              </a:rPr>
                              <m:t>in</m:t>
                            </m:r>
                          </m:sub>
                          <m:sup>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sup>
                        </m:sSubSup>
                      </m:e>
                    </m:d>
                    <m:r>
                      <a:rPr lang="en-US" b="0" i="1" smtClean="0">
                        <a:latin typeface="Cambria Math" panose="02040503050406030204" pitchFamily="18" charset="0"/>
                        <a:ea typeface="Cambria Math" panose="02040503050406030204" pitchFamily="18" charset="0"/>
                      </a:rPr>
                      <m:t>∈[0,1]</m:t>
                    </m:r>
                  </m:oMath>
                </a14:m>
                <a:endParaRPr lang="en-US" dirty="0"/>
              </a:p>
              <a:p>
                <a:pPr lvl="1" fontAlgn="base">
                  <a:lnSpc>
                    <a:spcPct val="200000"/>
                  </a:lnSpc>
                  <a:spcBef>
                    <a:spcPts val="0"/>
                  </a:spcBef>
                </a:pPr>
                <a:r>
                  <a:rPr lang="en-US" dirty="0"/>
                  <a:t>0 – clean speech, or containing non-speech noise</a:t>
                </a:r>
              </a:p>
              <a:p>
                <a:pPr lvl="1" fontAlgn="base">
                  <a:lnSpc>
                    <a:spcPct val="200000"/>
                  </a:lnSpc>
                  <a:spcBef>
                    <a:spcPts val="0"/>
                  </a:spcBef>
                </a:pPr>
                <a:r>
                  <a:rPr lang="en-US" dirty="0"/>
                  <a:t>1 – overlapped speech</a:t>
                </a:r>
              </a:p>
              <a:p>
                <a:pPr fontAlgn="base">
                  <a:lnSpc>
                    <a:spcPct val="200000"/>
                  </a:lnSpc>
                </a:pPr>
                <a:r>
                  <a:rPr lang="en-US" dirty="0"/>
                  <a:t>Adaptive suppression strength:</a:t>
                </a:r>
              </a:p>
              <a:p>
                <a:pPr fontAlgn="base">
                  <a:lnSpc>
                    <a:spcPct val="200000"/>
                  </a:lnSpc>
                </a:pPr>
                <a:endParaRPr lang="en-US" dirty="0"/>
              </a:p>
              <a:p>
                <a:pPr lvl="1" fontAlgn="base">
                  <a:lnSpc>
                    <a:spcPct val="200000"/>
                  </a:lnSpc>
                  <a:spcBef>
                    <a:spcPts val="0"/>
                  </a:spcBef>
                </a:pPr>
                <a14:m>
                  <m:oMath xmlns:m="http://schemas.openxmlformats.org/officeDocument/2006/math">
                    <m:r>
                      <a:rPr lang="en-US" b="0" i="1" smtClean="0">
                        <a:latin typeface="Cambria Math" panose="02040503050406030204" pitchFamily="18" charset="0"/>
                      </a:rPr>
                      <m:t>𝛽</m:t>
                    </m:r>
                    <m:r>
                      <a:rPr lang="en-US" b="0" i="1" smtClean="0">
                        <a:latin typeface="Cambria Math" panose="02040503050406030204" pitchFamily="18" charset="0"/>
                        <a:ea typeface="Cambria Math" panose="02040503050406030204" pitchFamily="18" charset="0"/>
                      </a:rPr>
                      <m:t>∈[0,1)</m:t>
                    </m:r>
                  </m:oMath>
                </a14:m>
                <a:r>
                  <a:rPr lang="en-US" dirty="0"/>
                  <a:t> – moving average</a:t>
                </a:r>
              </a:p>
              <a:p>
                <a:pPr lvl="1" fontAlgn="base">
                  <a:lnSpc>
                    <a:spcPct val="200000"/>
                  </a:lnSpc>
                  <a:spcBef>
                    <a:spcPts val="0"/>
                  </a:spcBef>
                </a:pPr>
                <a14:m>
                  <m:oMath xmlns:m="http://schemas.openxmlformats.org/officeDocument/2006/math">
                    <m:r>
                      <a:rPr lang="en-US" b="0" i="1" smtClean="0">
                        <a:latin typeface="Cambria Math" panose="02040503050406030204" pitchFamily="18" charset="0"/>
                      </a:rPr>
                      <m:t>𝑎</m:t>
                    </m:r>
                    <m:r>
                      <a:rPr lang="en-US" b="0" i="1" smtClean="0">
                        <a:latin typeface="Cambria Math" panose="02040503050406030204" pitchFamily="18" charset="0"/>
                      </a:rPr>
                      <m:t>&gt;0, </m:t>
                    </m:r>
                    <m:r>
                      <a:rPr lang="en-US" b="0" i="1" smtClean="0">
                        <a:latin typeface="Cambria Math" panose="02040503050406030204" pitchFamily="18" charset="0"/>
                      </a:rPr>
                      <m:t>𝑏</m:t>
                    </m:r>
                    <m:r>
                      <a:rPr lang="en-US" b="0" i="1" smtClean="0">
                        <a:latin typeface="Cambria Math" panose="02040503050406030204" pitchFamily="18" charset="0"/>
                        <a:ea typeface="Cambria Math" panose="02040503050406030204" pitchFamily="18" charset="0"/>
                      </a:rPr>
                      <m:t>≥0</m:t>
                    </m:r>
                  </m:oMath>
                </a14:m>
                <a:r>
                  <a:rPr lang="en-US" dirty="0"/>
                  <a:t> – linear transform</a:t>
                </a:r>
              </a:p>
              <a:p>
                <a:pPr fontAlgn="base">
                  <a:lnSpc>
                    <a:spcPct val="200000"/>
                  </a:lnSpc>
                </a:pPr>
                <a:endParaRPr lang="en-US" dirty="0"/>
              </a:p>
              <a:p>
                <a:pPr lvl="1" fontAlgn="base">
                  <a:lnSpc>
                    <a:spcPct val="200000"/>
                  </a:lnSpc>
                  <a:spcBef>
                    <a:spcPts val="0"/>
                  </a:spcBef>
                </a:pPr>
                <a:endParaRPr lang="en-US" dirty="0"/>
              </a:p>
            </p:txBody>
          </p:sp>
        </mc:Choice>
        <mc:Fallback xmlns="">
          <p:sp>
            <p:nvSpPr>
              <p:cNvPr id="402" name="Shape 402"/>
              <p:cNvSpPr txBox="1">
                <a:spLocks noGrp="1" noRot="1" noChangeAspect="1" noMove="1" noResize="1" noEditPoints="1" noAdjustHandles="1" noChangeArrowheads="1" noChangeShapeType="1" noTextEdit="1"/>
              </p:cNvSpPr>
              <p:nvPr>
                <p:ph type="body" idx="1"/>
              </p:nvPr>
            </p:nvSpPr>
            <p:spPr>
              <a:xfrm>
                <a:off x="180900" y="1143700"/>
                <a:ext cx="8782200" cy="3416400"/>
              </a:xfrm>
              <a:prstGeom prst="rect">
                <a:avLst/>
              </a:prstGeom>
              <a:blipFill>
                <a:blip r:embed="rId3"/>
                <a:stretch>
                  <a:fillRect b="-9630"/>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323DD2EA-A30D-2E4D-9497-ADAB6726B6CD}"/>
              </a:ext>
            </a:extLst>
          </p:cNvPr>
          <p:cNvPicPr>
            <a:picLocks noChangeAspect="1"/>
          </p:cNvPicPr>
          <p:nvPr/>
        </p:nvPicPr>
        <p:blipFill>
          <a:blip r:embed="rId4"/>
          <a:stretch>
            <a:fillRect/>
          </a:stretch>
        </p:blipFill>
        <p:spPr>
          <a:xfrm>
            <a:off x="2220173" y="3494568"/>
            <a:ext cx="4703653" cy="459004"/>
          </a:xfrm>
          <a:prstGeom prst="rect">
            <a:avLst/>
          </a:prstGeom>
        </p:spPr>
      </p:pic>
    </p:spTree>
    <p:extLst>
      <p:ext uri="{BB962C8B-B14F-4D97-AF65-F5344CB8AC3E}">
        <p14:creationId xmlns:p14="http://schemas.microsoft.com/office/powerpoint/2010/main" val="20953876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Shape 86"/>
          <p:cNvSpPr txBox="1">
            <a:spLocks noGrp="1"/>
          </p:cNvSpPr>
          <p:nvPr>
            <p:ph type="title"/>
          </p:nvPr>
        </p:nvSpPr>
        <p:spPr>
          <a:xfrm>
            <a:off x="540100" y="703050"/>
            <a:ext cx="8035200" cy="3649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Part 5:</a:t>
            </a:r>
            <a:endParaRPr dirty="0"/>
          </a:p>
          <a:p>
            <a:pPr marL="0" lvl="0" indent="0" rtl="0">
              <a:spcBef>
                <a:spcPts val="0"/>
              </a:spcBef>
              <a:spcAft>
                <a:spcPts val="0"/>
              </a:spcAft>
              <a:buNone/>
            </a:pPr>
            <a:endParaRPr dirty="0"/>
          </a:p>
          <a:p>
            <a:pPr marL="0" lvl="0" indent="0" rtl="0">
              <a:spcBef>
                <a:spcPts val="0"/>
              </a:spcBef>
              <a:spcAft>
                <a:spcPts val="0"/>
              </a:spcAft>
              <a:buNone/>
            </a:pPr>
            <a:r>
              <a:rPr lang="en" dirty="0"/>
              <a:t>Experiment setup</a:t>
            </a:r>
            <a:endParaRPr dirty="0"/>
          </a:p>
        </p:txBody>
      </p:sp>
    </p:spTree>
    <p:extLst>
      <p:ext uri="{BB962C8B-B14F-4D97-AF65-F5344CB8AC3E}">
        <p14:creationId xmlns:p14="http://schemas.microsoft.com/office/powerpoint/2010/main" val="33589259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Shape 401"/>
          <p:cNvSpPr txBox="1">
            <a:spLocks noGrp="1"/>
          </p:cNvSpPr>
          <p:nvPr>
            <p:ph type="title"/>
          </p:nvPr>
        </p:nvSpPr>
        <p:spPr>
          <a:xfrm>
            <a:off x="180900" y="446900"/>
            <a:ext cx="8782200" cy="572700"/>
          </a:xfrm>
          <a:prstGeom prst="rect">
            <a:avLst/>
          </a:prstGeom>
        </p:spPr>
        <p:txBody>
          <a:bodyPr spcFirstLastPara="1" wrap="square" lIns="91425" tIns="91425" rIns="91425" bIns="91425" anchor="t" anchorCtr="0">
            <a:noAutofit/>
          </a:bodyPr>
          <a:lstStyle/>
          <a:p>
            <a:pPr lvl="0"/>
            <a:r>
              <a:rPr lang="en-US" dirty="0"/>
              <a:t>Metrics</a:t>
            </a:r>
            <a:endParaRPr dirty="0"/>
          </a:p>
        </p:txBody>
      </p:sp>
      <p:sp>
        <p:nvSpPr>
          <p:cNvPr id="402" name="Shape 402"/>
          <p:cNvSpPr txBox="1">
            <a:spLocks noGrp="1"/>
          </p:cNvSpPr>
          <p:nvPr>
            <p:ph type="body" idx="1"/>
          </p:nvPr>
        </p:nvSpPr>
        <p:spPr>
          <a:xfrm>
            <a:off x="180900" y="1143700"/>
            <a:ext cx="8782200" cy="3416400"/>
          </a:xfrm>
          <a:prstGeom prst="rect">
            <a:avLst/>
          </a:prstGeom>
        </p:spPr>
        <p:txBody>
          <a:bodyPr spcFirstLastPara="1" wrap="square" lIns="91425" tIns="91425" rIns="91425" bIns="91425" anchor="t" anchorCtr="0">
            <a:noAutofit/>
          </a:bodyPr>
          <a:lstStyle/>
          <a:p>
            <a:pPr fontAlgn="base">
              <a:lnSpc>
                <a:spcPct val="200000"/>
              </a:lnSpc>
            </a:pPr>
            <a:r>
              <a:rPr lang="en-US" dirty="0"/>
              <a:t>Word Error Rate (WER) is all we need</a:t>
            </a:r>
          </a:p>
          <a:p>
            <a:pPr fontAlgn="base">
              <a:lnSpc>
                <a:spcPct val="200000"/>
              </a:lnSpc>
            </a:pPr>
            <a:r>
              <a:rPr lang="en-US" dirty="0"/>
              <a:t>Why not signal-to-noise ratio (SNR) or source-to-distortion ratio (SDR)?</a:t>
            </a:r>
          </a:p>
          <a:p>
            <a:pPr lvl="1" fontAlgn="base">
              <a:lnSpc>
                <a:spcPct val="200000"/>
              </a:lnSpc>
              <a:spcBef>
                <a:spcPts val="0"/>
              </a:spcBef>
            </a:pPr>
            <a:r>
              <a:rPr lang="en-US" b="0" dirty="0"/>
              <a:t>There is no audio</a:t>
            </a:r>
          </a:p>
          <a:p>
            <a:pPr lvl="1" fontAlgn="base">
              <a:lnSpc>
                <a:spcPct val="200000"/>
              </a:lnSpc>
              <a:spcBef>
                <a:spcPts val="0"/>
              </a:spcBef>
            </a:pPr>
            <a:r>
              <a:rPr lang="en-US" dirty="0"/>
              <a:t>The I/O of </a:t>
            </a:r>
            <a:r>
              <a:rPr lang="en-US" dirty="0" err="1"/>
              <a:t>VoiceFilter</a:t>
            </a:r>
            <a:r>
              <a:rPr lang="en-US" dirty="0"/>
              <a:t>-Lite are ASR features</a:t>
            </a:r>
          </a:p>
          <a:p>
            <a:pPr lvl="1" fontAlgn="base">
              <a:lnSpc>
                <a:spcPct val="200000"/>
              </a:lnSpc>
              <a:spcBef>
                <a:spcPts val="0"/>
              </a:spcBef>
            </a:pPr>
            <a:endParaRPr lang="en-US" dirty="0"/>
          </a:p>
        </p:txBody>
      </p:sp>
    </p:spTree>
    <p:extLst>
      <p:ext uri="{BB962C8B-B14F-4D97-AF65-F5344CB8AC3E}">
        <p14:creationId xmlns:p14="http://schemas.microsoft.com/office/powerpoint/2010/main" val="22536358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Shape 401"/>
          <p:cNvSpPr txBox="1">
            <a:spLocks noGrp="1"/>
          </p:cNvSpPr>
          <p:nvPr>
            <p:ph type="title"/>
          </p:nvPr>
        </p:nvSpPr>
        <p:spPr>
          <a:xfrm>
            <a:off x="180900" y="446900"/>
            <a:ext cx="8782200" cy="572700"/>
          </a:xfrm>
          <a:prstGeom prst="rect">
            <a:avLst/>
          </a:prstGeom>
        </p:spPr>
        <p:txBody>
          <a:bodyPr spcFirstLastPara="1" wrap="square" lIns="91425" tIns="91425" rIns="91425" bIns="91425" anchor="t" anchorCtr="0">
            <a:noAutofit/>
          </a:bodyPr>
          <a:lstStyle/>
          <a:p>
            <a:pPr lvl="0"/>
            <a:r>
              <a:rPr lang="en-US" dirty="0"/>
              <a:t>Models</a:t>
            </a:r>
            <a:endParaRPr dirty="0"/>
          </a:p>
        </p:txBody>
      </p:sp>
      <p:sp>
        <p:nvSpPr>
          <p:cNvPr id="402" name="Shape 402"/>
          <p:cNvSpPr txBox="1">
            <a:spLocks noGrp="1"/>
          </p:cNvSpPr>
          <p:nvPr>
            <p:ph type="body" idx="1"/>
          </p:nvPr>
        </p:nvSpPr>
        <p:spPr>
          <a:xfrm>
            <a:off x="180898" y="1143700"/>
            <a:ext cx="4330995" cy="3416400"/>
          </a:xfrm>
          <a:prstGeom prst="rect">
            <a:avLst/>
          </a:prstGeom>
        </p:spPr>
        <p:txBody>
          <a:bodyPr spcFirstLastPara="1" wrap="square" lIns="91425" tIns="91425" rIns="91425" bIns="91425" anchor="t" anchorCtr="0">
            <a:noAutofit/>
          </a:bodyPr>
          <a:lstStyle/>
          <a:p>
            <a:pPr marL="114300" indent="0" fontAlgn="base">
              <a:lnSpc>
                <a:spcPct val="200000"/>
              </a:lnSpc>
              <a:buNone/>
            </a:pPr>
            <a:r>
              <a:rPr lang="en-US" dirty="0"/>
              <a:t>Speaker recognition (enrollment):</a:t>
            </a:r>
          </a:p>
          <a:p>
            <a:pPr fontAlgn="base">
              <a:lnSpc>
                <a:spcPct val="200000"/>
              </a:lnSpc>
            </a:pPr>
            <a:r>
              <a:rPr lang="en-US" sz="1400" dirty="0"/>
              <a:t>3 LSTM layers, each with 768 nodes and 256-dim projection</a:t>
            </a:r>
          </a:p>
          <a:p>
            <a:pPr fontAlgn="base">
              <a:lnSpc>
                <a:spcPct val="200000"/>
              </a:lnSpc>
            </a:pPr>
            <a:r>
              <a:rPr lang="en-US" sz="1400" dirty="0"/>
              <a:t>1 final feedforward layer with 256 nodes</a:t>
            </a:r>
          </a:p>
          <a:p>
            <a:pPr lvl="1" fontAlgn="base">
              <a:lnSpc>
                <a:spcPct val="200000"/>
              </a:lnSpc>
              <a:spcBef>
                <a:spcPts val="0"/>
              </a:spcBef>
            </a:pPr>
            <a:endParaRPr lang="en-US" dirty="0"/>
          </a:p>
        </p:txBody>
      </p:sp>
      <p:sp>
        <p:nvSpPr>
          <p:cNvPr id="5" name="Shape 402">
            <a:extLst>
              <a:ext uri="{FF2B5EF4-FFF2-40B4-BE49-F238E27FC236}">
                <a16:creationId xmlns:a16="http://schemas.microsoft.com/office/drawing/2014/main" id="{91EAEC47-F2AC-C24C-9B44-77C4290D4209}"/>
              </a:ext>
            </a:extLst>
          </p:cNvPr>
          <p:cNvSpPr txBox="1">
            <a:spLocks/>
          </p:cNvSpPr>
          <p:nvPr/>
        </p:nvSpPr>
        <p:spPr>
          <a:xfrm>
            <a:off x="4515292" y="1143700"/>
            <a:ext cx="4330995" cy="3416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Roboto"/>
              <a:buChar char="●"/>
              <a:defRPr sz="1800" b="0" i="0" u="none" strike="noStrike" cap="none">
                <a:solidFill>
                  <a:schemeClr val="dk2"/>
                </a:solidFill>
                <a:latin typeface="Roboto"/>
                <a:ea typeface="Roboto"/>
                <a:cs typeface="Roboto"/>
                <a:sym typeface="Roboto"/>
              </a:defRPr>
            </a:lvl1pPr>
            <a:lvl2pPr marL="914400" marR="0" lvl="1"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2pPr>
            <a:lvl3pPr marL="1371600" marR="0" lvl="2"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3pPr>
            <a:lvl4pPr marL="1828800" marR="0" lvl="3"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4pPr>
            <a:lvl5pPr marL="2286000" marR="0" lvl="4"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5pPr>
            <a:lvl6pPr marL="2743200" marR="0" lvl="5"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6pPr>
            <a:lvl7pPr marL="3200400" marR="0" lvl="6"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7pPr>
            <a:lvl8pPr marL="3657600" marR="0" lvl="7"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8pPr>
            <a:lvl9pPr marL="4114800" marR="0" lvl="8" indent="-317500" algn="l" rtl="0">
              <a:lnSpc>
                <a:spcPct val="115000"/>
              </a:lnSpc>
              <a:spcBef>
                <a:spcPts val="1600"/>
              </a:spcBef>
              <a:spcAft>
                <a:spcPts val="1600"/>
              </a:spcAft>
              <a:buClr>
                <a:schemeClr val="dk2"/>
              </a:buClr>
              <a:buSzPts val="1400"/>
              <a:buFont typeface="Roboto"/>
              <a:buChar char="■"/>
              <a:defRPr sz="1400" b="0" i="0" u="none" strike="noStrike" cap="none">
                <a:solidFill>
                  <a:schemeClr val="dk2"/>
                </a:solidFill>
                <a:latin typeface="Roboto"/>
                <a:ea typeface="Roboto"/>
                <a:cs typeface="Roboto"/>
                <a:sym typeface="Roboto"/>
              </a:defRPr>
            </a:lvl9pPr>
          </a:lstStyle>
          <a:p>
            <a:pPr marL="114300" indent="0" fontAlgn="base">
              <a:lnSpc>
                <a:spcPct val="200000"/>
              </a:lnSpc>
              <a:buFont typeface="Roboto"/>
              <a:buNone/>
            </a:pPr>
            <a:r>
              <a:rPr lang="en-US" dirty="0" err="1"/>
              <a:t>VoiceFilter</a:t>
            </a:r>
            <a:r>
              <a:rPr lang="en-US" dirty="0"/>
              <a:t>-Lite:</a:t>
            </a:r>
          </a:p>
          <a:p>
            <a:pPr fontAlgn="base">
              <a:lnSpc>
                <a:spcPct val="200000"/>
              </a:lnSpc>
            </a:pPr>
            <a:r>
              <a:rPr lang="en-US" sz="1400" dirty="0"/>
              <a:t>3 LSTM layers, each with 512 nodes</a:t>
            </a:r>
          </a:p>
          <a:p>
            <a:pPr fontAlgn="base">
              <a:lnSpc>
                <a:spcPct val="200000"/>
              </a:lnSpc>
            </a:pPr>
            <a:r>
              <a:rPr lang="en-US" sz="1400" dirty="0"/>
              <a:t>1 feedforward layer with sigmoid activation for mask prediction (dimension depends on I/O)</a:t>
            </a:r>
          </a:p>
          <a:p>
            <a:pPr fontAlgn="base">
              <a:lnSpc>
                <a:spcPct val="200000"/>
              </a:lnSpc>
            </a:pPr>
            <a:r>
              <a:rPr lang="en-US" sz="1400" dirty="0"/>
              <a:t>2 feedforward layers, each with 64 nodes for noise type prediction</a:t>
            </a:r>
          </a:p>
          <a:p>
            <a:pPr fontAlgn="base">
              <a:lnSpc>
                <a:spcPct val="200000"/>
              </a:lnSpc>
            </a:pPr>
            <a:endParaRPr lang="en-US" sz="1400" dirty="0"/>
          </a:p>
          <a:p>
            <a:pPr fontAlgn="base">
              <a:lnSpc>
                <a:spcPct val="200000"/>
              </a:lnSpc>
            </a:pPr>
            <a:endParaRPr lang="en-US" sz="1400" dirty="0"/>
          </a:p>
          <a:p>
            <a:pPr fontAlgn="base">
              <a:lnSpc>
                <a:spcPct val="200000"/>
              </a:lnSpc>
            </a:pPr>
            <a:endParaRPr lang="en-US" dirty="0"/>
          </a:p>
        </p:txBody>
      </p:sp>
    </p:spTree>
    <p:extLst>
      <p:ext uri="{BB962C8B-B14F-4D97-AF65-F5344CB8AC3E}">
        <p14:creationId xmlns:p14="http://schemas.microsoft.com/office/powerpoint/2010/main" val="14815156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Shape 401"/>
          <p:cNvSpPr txBox="1">
            <a:spLocks noGrp="1"/>
          </p:cNvSpPr>
          <p:nvPr>
            <p:ph type="title"/>
          </p:nvPr>
        </p:nvSpPr>
        <p:spPr>
          <a:xfrm>
            <a:off x="180900" y="446900"/>
            <a:ext cx="8782200" cy="572700"/>
          </a:xfrm>
          <a:prstGeom prst="rect">
            <a:avLst/>
          </a:prstGeom>
        </p:spPr>
        <p:txBody>
          <a:bodyPr spcFirstLastPara="1" wrap="square" lIns="91425" tIns="91425" rIns="91425" bIns="91425" anchor="t" anchorCtr="0">
            <a:noAutofit/>
          </a:bodyPr>
          <a:lstStyle/>
          <a:p>
            <a:pPr lvl="0"/>
            <a:r>
              <a:rPr lang="en-US" dirty="0"/>
              <a:t>Data generation for training and evaluation</a:t>
            </a:r>
            <a:endParaRPr dirty="0"/>
          </a:p>
        </p:txBody>
      </p:sp>
      <p:sp>
        <p:nvSpPr>
          <p:cNvPr id="7" name="Rectangle 6">
            <a:extLst>
              <a:ext uri="{FF2B5EF4-FFF2-40B4-BE49-F238E27FC236}">
                <a16:creationId xmlns:a16="http://schemas.microsoft.com/office/drawing/2014/main" id="{07F2884E-CCB7-9348-AD29-7220CAE09CEF}"/>
              </a:ext>
            </a:extLst>
          </p:cNvPr>
          <p:cNvSpPr/>
          <p:nvPr/>
        </p:nvSpPr>
        <p:spPr>
          <a:xfrm>
            <a:off x="3901971" y="2815024"/>
            <a:ext cx="1453296" cy="427512"/>
          </a:xfrm>
          <a:prstGeom prst="rect">
            <a:avLst/>
          </a:prstGeom>
          <a:solidFill>
            <a:schemeClr val="tx1">
              <a:lumMod val="60000"/>
              <a:lumOff val="40000"/>
            </a:schemeClr>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2">
                    <a:lumMod val="50000"/>
                  </a:schemeClr>
                </a:solidFill>
              </a:rPr>
              <a:t>Clean speech</a:t>
            </a:r>
          </a:p>
        </p:txBody>
      </p:sp>
      <p:sp>
        <p:nvSpPr>
          <p:cNvPr id="8" name="Rectangle 7">
            <a:extLst>
              <a:ext uri="{FF2B5EF4-FFF2-40B4-BE49-F238E27FC236}">
                <a16:creationId xmlns:a16="http://schemas.microsoft.com/office/drawing/2014/main" id="{4D27C1E3-A9D6-6641-8C1E-49A7903C0ADE}"/>
              </a:ext>
            </a:extLst>
          </p:cNvPr>
          <p:cNvSpPr/>
          <p:nvPr/>
        </p:nvSpPr>
        <p:spPr>
          <a:xfrm>
            <a:off x="3898423" y="3832941"/>
            <a:ext cx="1453296" cy="427512"/>
          </a:xfrm>
          <a:prstGeom prst="rect">
            <a:avLst/>
          </a:prstGeom>
          <a:solidFill>
            <a:schemeClr val="tx1">
              <a:lumMod val="60000"/>
              <a:lumOff val="40000"/>
            </a:schemeClr>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2">
                    <a:lumMod val="50000"/>
                  </a:schemeClr>
                </a:solidFill>
              </a:rPr>
              <a:t>Room configurations</a:t>
            </a:r>
          </a:p>
        </p:txBody>
      </p:sp>
      <p:sp>
        <p:nvSpPr>
          <p:cNvPr id="9" name="Rectangle 8">
            <a:extLst>
              <a:ext uri="{FF2B5EF4-FFF2-40B4-BE49-F238E27FC236}">
                <a16:creationId xmlns:a16="http://schemas.microsoft.com/office/drawing/2014/main" id="{8EEAE4A3-CEBA-D74D-839A-D781E0DA086A}"/>
              </a:ext>
            </a:extLst>
          </p:cNvPr>
          <p:cNvSpPr/>
          <p:nvPr/>
        </p:nvSpPr>
        <p:spPr>
          <a:xfrm>
            <a:off x="5847729" y="2815023"/>
            <a:ext cx="1453296" cy="427512"/>
          </a:xfrm>
          <a:prstGeom prst="rect">
            <a:avLst/>
          </a:prstGeom>
          <a:solidFill>
            <a:schemeClr val="tx1">
              <a:lumMod val="60000"/>
              <a:lumOff val="40000"/>
            </a:schemeClr>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2">
                    <a:lumMod val="50000"/>
                  </a:schemeClr>
                </a:solidFill>
              </a:rPr>
              <a:t>Non-speech noise</a:t>
            </a:r>
          </a:p>
        </p:txBody>
      </p:sp>
      <p:sp>
        <p:nvSpPr>
          <p:cNvPr id="10" name="Rectangle 9">
            <a:extLst>
              <a:ext uri="{FF2B5EF4-FFF2-40B4-BE49-F238E27FC236}">
                <a16:creationId xmlns:a16="http://schemas.microsoft.com/office/drawing/2014/main" id="{B2249E2E-C4E8-0749-AFA7-FC152C3B2671}"/>
              </a:ext>
            </a:extLst>
          </p:cNvPr>
          <p:cNvSpPr/>
          <p:nvPr/>
        </p:nvSpPr>
        <p:spPr>
          <a:xfrm>
            <a:off x="1960646" y="2815023"/>
            <a:ext cx="1453296" cy="427512"/>
          </a:xfrm>
          <a:prstGeom prst="rect">
            <a:avLst/>
          </a:prstGeom>
          <a:solidFill>
            <a:schemeClr val="tx1">
              <a:lumMod val="60000"/>
              <a:lumOff val="40000"/>
            </a:schemeClr>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2">
                    <a:lumMod val="50000"/>
                  </a:schemeClr>
                </a:solidFill>
              </a:rPr>
              <a:t>Interfering speech</a:t>
            </a:r>
          </a:p>
        </p:txBody>
      </p:sp>
      <p:sp>
        <p:nvSpPr>
          <p:cNvPr id="11" name="Rectangle 10">
            <a:extLst>
              <a:ext uri="{FF2B5EF4-FFF2-40B4-BE49-F238E27FC236}">
                <a16:creationId xmlns:a16="http://schemas.microsoft.com/office/drawing/2014/main" id="{B21172AC-CA35-5440-971A-51D5366C77CF}"/>
              </a:ext>
            </a:extLst>
          </p:cNvPr>
          <p:cNvSpPr/>
          <p:nvPr/>
        </p:nvSpPr>
        <p:spPr>
          <a:xfrm>
            <a:off x="5847727" y="3505541"/>
            <a:ext cx="1453296" cy="427512"/>
          </a:xfrm>
          <a:prstGeom prst="rect">
            <a:avLst/>
          </a:prstGeom>
          <a:solidFill>
            <a:schemeClr val="tx1">
              <a:lumMod val="20000"/>
              <a:lumOff val="80000"/>
            </a:schemeClr>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2">
                    <a:lumMod val="50000"/>
                  </a:schemeClr>
                </a:solidFill>
              </a:rPr>
              <a:t>Room simulator</a:t>
            </a:r>
          </a:p>
          <a:p>
            <a:pPr algn="ctr"/>
            <a:r>
              <a:rPr lang="en-US" sz="1200" i="1" dirty="0">
                <a:solidFill>
                  <a:schemeClr val="tx1">
                    <a:lumMod val="60000"/>
                    <a:lumOff val="40000"/>
                  </a:schemeClr>
                </a:solidFill>
              </a:rPr>
              <a:t>SNR 1dB~10dB</a:t>
            </a:r>
          </a:p>
        </p:txBody>
      </p:sp>
      <p:sp>
        <p:nvSpPr>
          <p:cNvPr id="12" name="Rectangle 11">
            <a:extLst>
              <a:ext uri="{FF2B5EF4-FFF2-40B4-BE49-F238E27FC236}">
                <a16:creationId xmlns:a16="http://schemas.microsoft.com/office/drawing/2014/main" id="{4B97F3FE-EB6A-3B41-85CD-A2030AC76938}"/>
              </a:ext>
            </a:extLst>
          </p:cNvPr>
          <p:cNvSpPr/>
          <p:nvPr/>
        </p:nvSpPr>
        <p:spPr>
          <a:xfrm>
            <a:off x="1956215" y="3505541"/>
            <a:ext cx="1453296" cy="427512"/>
          </a:xfrm>
          <a:prstGeom prst="rect">
            <a:avLst/>
          </a:prstGeom>
          <a:solidFill>
            <a:schemeClr val="tx1">
              <a:lumMod val="20000"/>
              <a:lumOff val="80000"/>
            </a:schemeClr>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2">
                    <a:lumMod val="50000"/>
                  </a:schemeClr>
                </a:solidFill>
              </a:rPr>
              <a:t>Room simulator</a:t>
            </a:r>
          </a:p>
          <a:p>
            <a:pPr algn="ctr"/>
            <a:r>
              <a:rPr lang="en-US" sz="1200" i="1" dirty="0">
                <a:solidFill>
                  <a:schemeClr val="tx1">
                    <a:lumMod val="60000"/>
                    <a:lumOff val="40000"/>
                  </a:schemeClr>
                </a:solidFill>
              </a:rPr>
              <a:t>SNR 1dB~10dB</a:t>
            </a:r>
          </a:p>
        </p:txBody>
      </p:sp>
      <p:sp>
        <p:nvSpPr>
          <p:cNvPr id="13" name="Rectangle 12">
            <a:extLst>
              <a:ext uri="{FF2B5EF4-FFF2-40B4-BE49-F238E27FC236}">
                <a16:creationId xmlns:a16="http://schemas.microsoft.com/office/drawing/2014/main" id="{0CB6B4E1-567B-B647-AEE0-19FC34B426ED}"/>
              </a:ext>
            </a:extLst>
          </p:cNvPr>
          <p:cNvSpPr/>
          <p:nvPr/>
        </p:nvSpPr>
        <p:spPr>
          <a:xfrm>
            <a:off x="5847729" y="1442090"/>
            <a:ext cx="1453296" cy="427512"/>
          </a:xfrm>
          <a:prstGeom prst="rect">
            <a:avLst/>
          </a:prstGeom>
          <a:solidFill>
            <a:schemeClr val="tx1">
              <a:lumMod val="20000"/>
              <a:lumOff val="80000"/>
            </a:schemeClr>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2">
                    <a:lumMod val="50000"/>
                  </a:schemeClr>
                </a:solidFill>
              </a:rPr>
              <a:t>Non-speech noise additive</a:t>
            </a:r>
          </a:p>
        </p:txBody>
      </p:sp>
      <p:sp>
        <p:nvSpPr>
          <p:cNvPr id="4" name="Or 3">
            <a:extLst>
              <a:ext uri="{FF2B5EF4-FFF2-40B4-BE49-F238E27FC236}">
                <a16:creationId xmlns:a16="http://schemas.microsoft.com/office/drawing/2014/main" id="{151D61B4-E4FE-D04B-8790-F68067F40D0A}"/>
              </a:ext>
            </a:extLst>
          </p:cNvPr>
          <p:cNvSpPr/>
          <p:nvPr/>
        </p:nvSpPr>
        <p:spPr>
          <a:xfrm>
            <a:off x="6429063" y="2197001"/>
            <a:ext cx="290623" cy="290623"/>
          </a:xfrm>
          <a:prstGeom prst="flowChartOr">
            <a:avLst/>
          </a:prstGeom>
          <a:solidFill>
            <a:schemeClr val="tx1">
              <a:lumMod val="20000"/>
              <a:lumOff val="80000"/>
            </a:schemeClr>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Arrow Connector 17">
            <a:extLst>
              <a:ext uri="{FF2B5EF4-FFF2-40B4-BE49-F238E27FC236}">
                <a16:creationId xmlns:a16="http://schemas.microsoft.com/office/drawing/2014/main" id="{4C1AA3EF-FA98-5240-9CAC-3AF39D5BDC7C}"/>
              </a:ext>
            </a:extLst>
          </p:cNvPr>
          <p:cNvCxnSpPr>
            <a:cxnSpLocks/>
            <a:stCxn id="9" idx="0"/>
            <a:endCxn id="4" idx="4"/>
          </p:cNvCxnSpPr>
          <p:nvPr/>
        </p:nvCxnSpPr>
        <p:spPr>
          <a:xfrm flipH="1" flipV="1">
            <a:off x="6574375" y="2487624"/>
            <a:ext cx="2" cy="327399"/>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2953ED98-3135-1240-9989-BE6154D10013}"/>
              </a:ext>
            </a:extLst>
          </p:cNvPr>
          <p:cNvCxnSpPr>
            <a:cxnSpLocks/>
            <a:stCxn id="10" idx="2"/>
            <a:endCxn id="12" idx="0"/>
          </p:cNvCxnSpPr>
          <p:nvPr/>
        </p:nvCxnSpPr>
        <p:spPr>
          <a:xfrm flipH="1">
            <a:off x="2682863" y="3242535"/>
            <a:ext cx="4431" cy="263006"/>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84822B94-97AC-C742-8944-A0B77955747E}"/>
              </a:ext>
            </a:extLst>
          </p:cNvPr>
          <p:cNvCxnSpPr>
            <a:cxnSpLocks/>
            <a:stCxn id="4" idx="0"/>
            <a:endCxn id="13" idx="2"/>
          </p:cNvCxnSpPr>
          <p:nvPr/>
        </p:nvCxnSpPr>
        <p:spPr>
          <a:xfrm flipV="1">
            <a:off x="6574375" y="1869602"/>
            <a:ext cx="2" cy="327399"/>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DD87C00D-F08B-9843-8322-E389474D70DF}"/>
              </a:ext>
            </a:extLst>
          </p:cNvPr>
          <p:cNvCxnSpPr>
            <a:cxnSpLocks/>
            <a:stCxn id="12" idx="2"/>
            <a:endCxn id="83" idx="0"/>
          </p:cNvCxnSpPr>
          <p:nvPr/>
        </p:nvCxnSpPr>
        <p:spPr>
          <a:xfrm>
            <a:off x="2682863" y="3933053"/>
            <a:ext cx="0" cy="263005"/>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28C57673-46B0-B44E-888D-6C1CFFDCB338}"/>
              </a:ext>
            </a:extLst>
          </p:cNvPr>
          <p:cNvCxnSpPr>
            <a:cxnSpLocks/>
            <a:stCxn id="8" idx="1"/>
            <a:endCxn id="12" idx="3"/>
          </p:cNvCxnSpPr>
          <p:nvPr/>
        </p:nvCxnSpPr>
        <p:spPr>
          <a:xfrm flipH="1" flipV="1">
            <a:off x="3409511" y="3719297"/>
            <a:ext cx="488912" cy="32740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82A1677D-5011-6B45-BD6B-0419F5EC60B8}"/>
              </a:ext>
            </a:extLst>
          </p:cNvPr>
          <p:cNvCxnSpPr>
            <a:cxnSpLocks/>
            <a:stCxn id="7" idx="0"/>
            <a:endCxn id="4" idx="2"/>
          </p:cNvCxnSpPr>
          <p:nvPr/>
        </p:nvCxnSpPr>
        <p:spPr>
          <a:xfrm flipV="1">
            <a:off x="4628619" y="2342313"/>
            <a:ext cx="1800444" cy="472711"/>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E7B1617E-96BF-054B-A30F-76CBC8AB1F59}"/>
              </a:ext>
            </a:extLst>
          </p:cNvPr>
          <p:cNvSpPr/>
          <p:nvPr/>
        </p:nvSpPr>
        <p:spPr>
          <a:xfrm>
            <a:off x="5847727" y="4196058"/>
            <a:ext cx="1453296" cy="427512"/>
          </a:xfrm>
          <a:prstGeom prst="rect">
            <a:avLst/>
          </a:prstGeom>
          <a:solidFill>
            <a:schemeClr val="tx1">
              <a:lumMod val="20000"/>
              <a:lumOff val="80000"/>
            </a:schemeClr>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2">
                    <a:lumMod val="50000"/>
                  </a:schemeClr>
                </a:solidFill>
              </a:rPr>
              <a:t>Non-speech noise reverberant</a:t>
            </a:r>
          </a:p>
        </p:txBody>
      </p:sp>
      <p:cxnSp>
        <p:nvCxnSpPr>
          <p:cNvPr id="48" name="Straight Arrow Connector 47">
            <a:extLst>
              <a:ext uri="{FF2B5EF4-FFF2-40B4-BE49-F238E27FC236}">
                <a16:creationId xmlns:a16="http://schemas.microsoft.com/office/drawing/2014/main" id="{0FA70402-3B63-DC43-BC9D-096F41FCDFC9}"/>
              </a:ext>
            </a:extLst>
          </p:cNvPr>
          <p:cNvCxnSpPr>
            <a:cxnSpLocks/>
            <a:stCxn id="9" idx="2"/>
            <a:endCxn id="11" idx="0"/>
          </p:cNvCxnSpPr>
          <p:nvPr/>
        </p:nvCxnSpPr>
        <p:spPr>
          <a:xfrm flipH="1">
            <a:off x="6574375" y="3242535"/>
            <a:ext cx="2" cy="263006"/>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9ABB8F7B-6E13-CD4F-9119-1C40B508A6FF}"/>
              </a:ext>
            </a:extLst>
          </p:cNvPr>
          <p:cNvCxnSpPr>
            <a:cxnSpLocks/>
            <a:stCxn id="11" idx="2"/>
            <a:endCxn id="47" idx="0"/>
          </p:cNvCxnSpPr>
          <p:nvPr/>
        </p:nvCxnSpPr>
        <p:spPr>
          <a:xfrm>
            <a:off x="6574375" y="3933053"/>
            <a:ext cx="0" cy="263005"/>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07601DF9-AB9A-394F-8320-8ABF4DD8B199}"/>
              </a:ext>
            </a:extLst>
          </p:cNvPr>
          <p:cNvCxnSpPr>
            <a:cxnSpLocks/>
            <a:stCxn id="7" idx="2"/>
            <a:endCxn id="11" idx="1"/>
          </p:cNvCxnSpPr>
          <p:nvPr/>
        </p:nvCxnSpPr>
        <p:spPr>
          <a:xfrm>
            <a:off x="4628619" y="3242536"/>
            <a:ext cx="1219108" cy="476761"/>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5CEB73F1-6316-EF4D-B4E0-36F1A98C2769}"/>
              </a:ext>
            </a:extLst>
          </p:cNvPr>
          <p:cNvCxnSpPr>
            <a:cxnSpLocks/>
            <a:stCxn id="8" idx="3"/>
            <a:endCxn id="11" idx="1"/>
          </p:cNvCxnSpPr>
          <p:nvPr/>
        </p:nvCxnSpPr>
        <p:spPr>
          <a:xfrm flipV="1">
            <a:off x="5351719" y="3719297"/>
            <a:ext cx="496008" cy="32740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61" name="Rectangle 60">
            <a:extLst>
              <a:ext uri="{FF2B5EF4-FFF2-40B4-BE49-F238E27FC236}">
                <a16:creationId xmlns:a16="http://schemas.microsoft.com/office/drawing/2014/main" id="{16D8DCC6-0D87-B041-9EE7-1E8ECF8CD7ED}"/>
              </a:ext>
            </a:extLst>
          </p:cNvPr>
          <p:cNvSpPr/>
          <p:nvPr/>
        </p:nvSpPr>
        <p:spPr>
          <a:xfrm>
            <a:off x="1956216" y="1442090"/>
            <a:ext cx="1453296" cy="427512"/>
          </a:xfrm>
          <a:prstGeom prst="rect">
            <a:avLst/>
          </a:prstGeom>
          <a:solidFill>
            <a:schemeClr val="tx1">
              <a:lumMod val="20000"/>
              <a:lumOff val="80000"/>
            </a:schemeClr>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2">
                    <a:lumMod val="50000"/>
                  </a:schemeClr>
                </a:solidFill>
              </a:rPr>
              <a:t>Speech additive</a:t>
            </a:r>
          </a:p>
        </p:txBody>
      </p:sp>
      <p:sp>
        <p:nvSpPr>
          <p:cNvPr id="62" name="Or 61">
            <a:extLst>
              <a:ext uri="{FF2B5EF4-FFF2-40B4-BE49-F238E27FC236}">
                <a16:creationId xmlns:a16="http://schemas.microsoft.com/office/drawing/2014/main" id="{02DE452B-51D4-8949-A767-DA570B844EBD}"/>
              </a:ext>
            </a:extLst>
          </p:cNvPr>
          <p:cNvSpPr/>
          <p:nvPr/>
        </p:nvSpPr>
        <p:spPr>
          <a:xfrm>
            <a:off x="2537552" y="2197001"/>
            <a:ext cx="290623" cy="290623"/>
          </a:xfrm>
          <a:prstGeom prst="flowChartOr">
            <a:avLst/>
          </a:prstGeom>
          <a:solidFill>
            <a:schemeClr val="tx1">
              <a:lumMod val="20000"/>
              <a:lumOff val="80000"/>
            </a:schemeClr>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3" name="Straight Arrow Connector 62">
            <a:extLst>
              <a:ext uri="{FF2B5EF4-FFF2-40B4-BE49-F238E27FC236}">
                <a16:creationId xmlns:a16="http://schemas.microsoft.com/office/drawing/2014/main" id="{B30F3622-3586-6848-9DEA-FF90861362AD}"/>
              </a:ext>
            </a:extLst>
          </p:cNvPr>
          <p:cNvCxnSpPr>
            <a:cxnSpLocks/>
            <a:stCxn id="62" idx="0"/>
            <a:endCxn id="61" idx="2"/>
          </p:cNvCxnSpPr>
          <p:nvPr/>
        </p:nvCxnSpPr>
        <p:spPr>
          <a:xfrm flipV="1">
            <a:off x="2682864" y="1869602"/>
            <a:ext cx="0" cy="327399"/>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19B3DEDB-6DA0-3543-B226-006ACE0A2019}"/>
              </a:ext>
            </a:extLst>
          </p:cNvPr>
          <p:cNvCxnSpPr>
            <a:cxnSpLocks/>
            <a:stCxn id="7" idx="0"/>
            <a:endCxn id="62" idx="6"/>
          </p:cNvCxnSpPr>
          <p:nvPr/>
        </p:nvCxnSpPr>
        <p:spPr>
          <a:xfrm flipH="1" flipV="1">
            <a:off x="2828175" y="2342313"/>
            <a:ext cx="1800444" cy="472711"/>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83" name="Rectangle 82">
            <a:extLst>
              <a:ext uri="{FF2B5EF4-FFF2-40B4-BE49-F238E27FC236}">
                <a16:creationId xmlns:a16="http://schemas.microsoft.com/office/drawing/2014/main" id="{069CCCBA-B9DD-8547-803B-1203185D703A}"/>
              </a:ext>
            </a:extLst>
          </p:cNvPr>
          <p:cNvSpPr/>
          <p:nvPr/>
        </p:nvSpPr>
        <p:spPr>
          <a:xfrm>
            <a:off x="1956215" y="4196058"/>
            <a:ext cx="1453296" cy="427512"/>
          </a:xfrm>
          <a:prstGeom prst="rect">
            <a:avLst/>
          </a:prstGeom>
          <a:solidFill>
            <a:schemeClr val="tx1">
              <a:lumMod val="20000"/>
              <a:lumOff val="80000"/>
            </a:schemeClr>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2">
                    <a:lumMod val="50000"/>
                  </a:schemeClr>
                </a:solidFill>
              </a:rPr>
              <a:t>Speech noise reverberant</a:t>
            </a:r>
          </a:p>
        </p:txBody>
      </p:sp>
      <p:cxnSp>
        <p:nvCxnSpPr>
          <p:cNvPr id="89" name="Straight Arrow Connector 88">
            <a:extLst>
              <a:ext uri="{FF2B5EF4-FFF2-40B4-BE49-F238E27FC236}">
                <a16:creationId xmlns:a16="http://schemas.microsoft.com/office/drawing/2014/main" id="{D686C068-82D5-3E41-9711-16F48AF0A1BD}"/>
              </a:ext>
            </a:extLst>
          </p:cNvPr>
          <p:cNvCxnSpPr>
            <a:cxnSpLocks/>
            <a:stCxn id="7" idx="2"/>
            <a:endCxn id="12" idx="3"/>
          </p:cNvCxnSpPr>
          <p:nvPr/>
        </p:nvCxnSpPr>
        <p:spPr>
          <a:xfrm flipH="1">
            <a:off x="3409511" y="3242536"/>
            <a:ext cx="1219108" cy="476761"/>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2601395A-E9F1-9C49-9EC6-4B07D5C1CD8F}"/>
              </a:ext>
            </a:extLst>
          </p:cNvPr>
          <p:cNvCxnSpPr>
            <a:cxnSpLocks/>
            <a:stCxn id="10" idx="0"/>
            <a:endCxn id="62" idx="4"/>
          </p:cNvCxnSpPr>
          <p:nvPr/>
        </p:nvCxnSpPr>
        <p:spPr>
          <a:xfrm flipH="1" flipV="1">
            <a:off x="2682864" y="2487624"/>
            <a:ext cx="4430" cy="327399"/>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105" name="TextBox 104">
            <a:extLst>
              <a:ext uri="{FF2B5EF4-FFF2-40B4-BE49-F238E27FC236}">
                <a16:creationId xmlns:a16="http://schemas.microsoft.com/office/drawing/2014/main" id="{5CF88999-39E8-7D44-BBB9-E1BA2718103E}"/>
              </a:ext>
            </a:extLst>
          </p:cNvPr>
          <p:cNvSpPr txBox="1"/>
          <p:nvPr/>
        </p:nvSpPr>
        <p:spPr>
          <a:xfrm>
            <a:off x="4203662" y="2460237"/>
            <a:ext cx="849913" cy="307777"/>
          </a:xfrm>
          <a:prstGeom prst="rect">
            <a:avLst/>
          </a:prstGeom>
          <a:noFill/>
        </p:spPr>
        <p:txBody>
          <a:bodyPr wrap="none" rtlCol="0">
            <a:spAutoFit/>
          </a:bodyPr>
          <a:lstStyle/>
          <a:p>
            <a:r>
              <a:rPr lang="en-US" b="1" dirty="0">
                <a:solidFill>
                  <a:schemeClr val="bg1">
                    <a:lumMod val="50000"/>
                  </a:schemeClr>
                </a:solidFill>
              </a:rPr>
              <a:t>(case 1)</a:t>
            </a:r>
          </a:p>
        </p:txBody>
      </p:sp>
      <p:sp>
        <p:nvSpPr>
          <p:cNvPr id="108" name="TextBox 107">
            <a:extLst>
              <a:ext uri="{FF2B5EF4-FFF2-40B4-BE49-F238E27FC236}">
                <a16:creationId xmlns:a16="http://schemas.microsoft.com/office/drawing/2014/main" id="{CAB683B8-3E5D-4C4C-BAD6-C7336BFCEC6F}"/>
              </a:ext>
            </a:extLst>
          </p:cNvPr>
          <p:cNvSpPr txBox="1"/>
          <p:nvPr/>
        </p:nvSpPr>
        <p:spPr>
          <a:xfrm>
            <a:off x="6149417" y="1110626"/>
            <a:ext cx="849913" cy="307777"/>
          </a:xfrm>
          <a:prstGeom prst="rect">
            <a:avLst/>
          </a:prstGeom>
          <a:noFill/>
        </p:spPr>
        <p:txBody>
          <a:bodyPr wrap="none" rtlCol="0">
            <a:spAutoFit/>
          </a:bodyPr>
          <a:lstStyle/>
          <a:p>
            <a:r>
              <a:rPr lang="en-US" b="1" dirty="0">
                <a:solidFill>
                  <a:schemeClr val="bg1">
                    <a:lumMod val="50000"/>
                  </a:schemeClr>
                </a:solidFill>
              </a:rPr>
              <a:t>(case 2)</a:t>
            </a:r>
          </a:p>
        </p:txBody>
      </p:sp>
      <p:sp>
        <p:nvSpPr>
          <p:cNvPr id="109" name="TextBox 108">
            <a:extLst>
              <a:ext uri="{FF2B5EF4-FFF2-40B4-BE49-F238E27FC236}">
                <a16:creationId xmlns:a16="http://schemas.microsoft.com/office/drawing/2014/main" id="{AB8610CC-5062-4849-A4BA-F8D52DA5C1F6}"/>
              </a:ext>
            </a:extLst>
          </p:cNvPr>
          <p:cNvSpPr txBox="1"/>
          <p:nvPr/>
        </p:nvSpPr>
        <p:spPr>
          <a:xfrm>
            <a:off x="6149416" y="4578798"/>
            <a:ext cx="849913" cy="307777"/>
          </a:xfrm>
          <a:prstGeom prst="rect">
            <a:avLst/>
          </a:prstGeom>
          <a:noFill/>
        </p:spPr>
        <p:txBody>
          <a:bodyPr wrap="none" rtlCol="0">
            <a:spAutoFit/>
          </a:bodyPr>
          <a:lstStyle/>
          <a:p>
            <a:r>
              <a:rPr lang="en-US" b="1" dirty="0">
                <a:solidFill>
                  <a:schemeClr val="bg1">
                    <a:lumMod val="50000"/>
                  </a:schemeClr>
                </a:solidFill>
              </a:rPr>
              <a:t>(case 3)</a:t>
            </a:r>
          </a:p>
        </p:txBody>
      </p:sp>
      <p:sp>
        <p:nvSpPr>
          <p:cNvPr id="110" name="TextBox 109">
            <a:extLst>
              <a:ext uri="{FF2B5EF4-FFF2-40B4-BE49-F238E27FC236}">
                <a16:creationId xmlns:a16="http://schemas.microsoft.com/office/drawing/2014/main" id="{F63A9338-E699-5C41-8F70-9C7D440DBA06}"/>
              </a:ext>
            </a:extLst>
          </p:cNvPr>
          <p:cNvSpPr txBox="1"/>
          <p:nvPr/>
        </p:nvSpPr>
        <p:spPr>
          <a:xfrm>
            <a:off x="2252374" y="1134313"/>
            <a:ext cx="849913" cy="307777"/>
          </a:xfrm>
          <a:prstGeom prst="rect">
            <a:avLst/>
          </a:prstGeom>
          <a:noFill/>
        </p:spPr>
        <p:txBody>
          <a:bodyPr wrap="none" rtlCol="0">
            <a:spAutoFit/>
          </a:bodyPr>
          <a:lstStyle/>
          <a:p>
            <a:r>
              <a:rPr lang="en-US" b="1" dirty="0">
                <a:solidFill>
                  <a:schemeClr val="bg1">
                    <a:lumMod val="50000"/>
                  </a:schemeClr>
                </a:solidFill>
              </a:rPr>
              <a:t>(case 4)</a:t>
            </a:r>
          </a:p>
        </p:txBody>
      </p:sp>
      <p:sp>
        <p:nvSpPr>
          <p:cNvPr id="111" name="TextBox 110">
            <a:extLst>
              <a:ext uri="{FF2B5EF4-FFF2-40B4-BE49-F238E27FC236}">
                <a16:creationId xmlns:a16="http://schemas.microsoft.com/office/drawing/2014/main" id="{BAC92FAF-1BE4-B24B-BBF9-123C83E4A8A7}"/>
              </a:ext>
            </a:extLst>
          </p:cNvPr>
          <p:cNvSpPr txBox="1"/>
          <p:nvPr/>
        </p:nvSpPr>
        <p:spPr>
          <a:xfrm>
            <a:off x="2252373" y="4602485"/>
            <a:ext cx="849913" cy="307777"/>
          </a:xfrm>
          <a:prstGeom prst="rect">
            <a:avLst/>
          </a:prstGeom>
          <a:noFill/>
        </p:spPr>
        <p:txBody>
          <a:bodyPr wrap="none" rtlCol="0">
            <a:spAutoFit/>
          </a:bodyPr>
          <a:lstStyle/>
          <a:p>
            <a:r>
              <a:rPr lang="en-US" b="1" dirty="0">
                <a:solidFill>
                  <a:schemeClr val="bg1">
                    <a:lumMod val="50000"/>
                  </a:schemeClr>
                </a:solidFill>
              </a:rPr>
              <a:t>(case 5)</a:t>
            </a:r>
          </a:p>
        </p:txBody>
      </p:sp>
      <p:sp>
        <p:nvSpPr>
          <p:cNvPr id="112" name="TextBox 111">
            <a:extLst>
              <a:ext uri="{FF2B5EF4-FFF2-40B4-BE49-F238E27FC236}">
                <a16:creationId xmlns:a16="http://schemas.microsoft.com/office/drawing/2014/main" id="{744CB45F-1438-F843-BA9A-0F510FDBF603}"/>
              </a:ext>
            </a:extLst>
          </p:cNvPr>
          <p:cNvSpPr txBox="1"/>
          <p:nvPr/>
        </p:nvSpPr>
        <p:spPr>
          <a:xfrm>
            <a:off x="6719686" y="2203628"/>
            <a:ext cx="1271502" cy="276999"/>
          </a:xfrm>
          <a:prstGeom prst="rect">
            <a:avLst/>
          </a:prstGeom>
          <a:noFill/>
        </p:spPr>
        <p:txBody>
          <a:bodyPr wrap="none" rtlCol="0">
            <a:spAutoFit/>
          </a:bodyPr>
          <a:lstStyle/>
          <a:p>
            <a:r>
              <a:rPr lang="en-US" sz="1200" i="1" dirty="0">
                <a:solidFill>
                  <a:schemeClr val="tx1">
                    <a:lumMod val="60000"/>
                    <a:lumOff val="40000"/>
                  </a:schemeClr>
                </a:solidFill>
              </a:rPr>
              <a:t>SNR 1dB~10dB</a:t>
            </a:r>
          </a:p>
        </p:txBody>
      </p:sp>
      <p:sp>
        <p:nvSpPr>
          <p:cNvPr id="113" name="TextBox 112">
            <a:extLst>
              <a:ext uri="{FF2B5EF4-FFF2-40B4-BE49-F238E27FC236}">
                <a16:creationId xmlns:a16="http://schemas.microsoft.com/office/drawing/2014/main" id="{A9FB9AA2-FC10-5A44-A1D0-028AD390BC79}"/>
              </a:ext>
            </a:extLst>
          </p:cNvPr>
          <p:cNvSpPr txBox="1"/>
          <p:nvPr/>
        </p:nvSpPr>
        <p:spPr>
          <a:xfrm>
            <a:off x="1297088" y="2210625"/>
            <a:ext cx="1271502" cy="276999"/>
          </a:xfrm>
          <a:prstGeom prst="rect">
            <a:avLst/>
          </a:prstGeom>
          <a:noFill/>
        </p:spPr>
        <p:txBody>
          <a:bodyPr wrap="none" rtlCol="0">
            <a:spAutoFit/>
          </a:bodyPr>
          <a:lstStyle/>
          <a:p>
            <a:r>
              <a:rPr lang="en-US" sz="1200" i="1" dirty="0">
                <a:solidFill>
                  <a:schemeClr val="tx1">
                    <a:lumMod val="60000"/>
                    <a:lumOff val="40000"/>
                  </a:schemeClr>
                </a:solidFill>
              </a:rPr>
              <a:t>SNR 1dB~10dB</a:t>
            </a:r>
          </a:p>
        </p:txBody>
      </p:sp>
      <p:sp>
        <p:nvSpPr>
          <p:cNvPr id="106" name="Left Brace 105">
            <a:extLst>
              <a:ext uri="{FF2B5EF4-FFF2-40B4-BE49-F238E27FC236}">
                <a16:creationId xmlns:a16="http://schemas.microsoft.com/office/drawing/2014/main" id="{0C29550E-5832-EC41-B2AD-C965CF812A65}"/>
              </a:ext>
            </a:extLst>
          </p:cNvPr>
          <p:cNvSpPr/>
          <p:nvPr/>
        </p:nvSpPr>
        <p:spPr>
          <a:xfrm>
            <a:off x="7356001" y="2508691"/>
            <a:ext cx="205563" cy="1040176"/>
          </a:xfrm>
          <a:prstGeom prst="leftBrace">
            <a:avLst>
              <a:gd name="adj1" fmla="val 70402"/>
              <a:gd name="adj2" fmla="val 50000"/>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7" name="TextBox 106">
            <a:extLst>
              <a:ext uri="{FF2B5EF4-FFF2-40B4-BE49-F238E27FC236}">
                <a16:creationId xmlns:a16="http://schemas.microsoft.com/office/drawing/2014/main" id="{649D34EE-F5FD-6C41-9434-98F89F289BBA}"/>
              </a:ext>
            </a:extLst>
          </p:cNvPr>
          <p:cNvSpPr txBox="1"/>
          <p:nvPr/>
        </p:nvSpPr>
        <p:spPr>
          <a:xfrm>
            <a:off x="7533405" y="2438810"/>
            <a:ext cx="1603324" cy="1179938"/>
          </a:xfrm>
          <a:prstGeom prst="rect">
            <a:avLst/>
          </a:prstGeom>
          <a:noFill/>
        </p:spPr>
        <p:txBody>
          <a:bodyPr wrap="none" rtlCol="0" anchor="ctr">
            <a:spAutoFit/>
          </a:bodyPr>
          <a:lstStyle/>
          <a:p>
            <a:pPr>
              <a:lnSpc>
                <a:spcPct val="120000"/>
              </a:lnSpc>
            </a:pPr>
            <a:r>
              <a:rPr lang="en-US" sz="1200" dirty="0">
                <a:solidFill>
                  <a:schemeClr val="bg1">
                    <a:lumMod val="50000"/>
                  </a:schemeClr>
                </a:solidFill>
              </a:rPr>
              <a:t>Music</a:t>
            </a:r>
          </a:p>
          <a:p>
            <a:pPr>
              <a:lnSpc>
                <a:spcPct val="120000"/>
              </a:lnSpc>
            </a:pPr>
            <a:r>
              <a:rPr lang="en-US" sz="1200" dirty="0">
                <a:solidFill>
                  <a:schemeClr val="bg1">
                    <a:lumMod val="50000"/>
                  </a:schemeClr>
                </a:solidFill>
              </a:rPr>
              <a:t>Sound effects</a:t>
            </a:r>
          </a:p>
          <a:p>
            <a:pPr>
              <a:lnSpc>
                <a:spcPct val="120000"/>
              </a:lnSpc>
            </a:pPr>
            <a:r>
              <a:rPr lang="en-US" sz="1200" dirty="0">
                <a:solidFill>
                  <a:schemeClr val="bg1">
                    <a:lumMod val="50000"/>
                  </a:schemeClr>
                </a:solidFill>
              </a:rPr>
              <a:t>Cafe ambient noise</a:t>
            </a:r>
          </a:p>
          <a:p>
            <a:pPr>
              <a:lnSpc>
                <a:spcPct val="120000"/>
              </a:lnSpc>
            </a:pPr>
            <a:r>
              <a:rPr lang="en-US" sz="1200" dirty="0">
                <a:solidFill>
                  <a:schemeClr val="bg1">
                    <a:lumMod val="50000"/>
                  </a:schemeClr>
                </a:solidFill>
              </a:rPr>
              <a:t>Car ambient noise</a:t>
            </a:r>
          </a:p>
          <a:p>
            <a:pPr>
              <a:lnSpc>
                <a:spcPct val="120000"/>
              </a:lnSpc>
            </a:pPr>
            <a:r>
              <a:rPr lang="en-US" sz="1200" dirty="0">
                <a:solidFill>
                  <a:schemeClr val="bg1">
                    <a:lumMod val="50000"/>
                  </a:schemeClr>
                </a:solidFill>
              </a:rPr>
              <a:t>Quiet ambient noise</a:t>
            </a:r>
          </a:p>
        </p:txBody>
      </p:sp>
    </p:spTree>
    <p:extLst>
      <p:ext uri="{BB962C8B-B14F-4D97-AF65-F5344CB8AC3E}">
        <p14:creationId xmlns:p14="http://schemas.microsoft.com/office/powerpoint/2010/main" val="32049623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Shape 86"/>
          <p:cNvSpPr txBox="1">
            <a:spLocks noGrp="1"/>
          </p:cNvSpPr>
          <p:nvPr>
            <p:ph type="title"/>
          </p:nvPr>
        </p:nvSpPr>
        <p:spPr>
          <a:xfrm>
            <a:off x="540100" y="703050"/>
            <a:ext cx="8035200" cy="3649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Part 1:</a:t>
            </a:r>
            <a:endParaRPr dirty="0"/>
          </a:p>
          <a:p>
            <a:pPr marL="0" lvl="0" indent="0" rtl="0">
              <a:spcBef>
                <a:spcPts val="0"/>
              </a:spcBef>
              <a:spcAft>
                <a:spcPts val="0"/>
              </a:spcAft>
              <a:buNone/>
            </a:pPr>
            <a:endParaRPr dirty="0"/>
          </a:p>
          <a:p>
            <a:pPr marL="0" lvl="0" indent="0" rtl="0">
              <a:spcBef>
                <a:spcPts val="0"/>
              </a:spcBef>
              <a:spcAft>
                <a:spcPts val="0"/>
              </a:spcAft>
              <a:buNone/>
            </a:pPr>
            <a:r>
              <a:rPr lang="en" dirty="0"/>
              <a:t>Recap of </a:t>
            </a:r>
            <a:r>
              <a:rPr lang="en" dirty="0" err="1"/>
              <a:t>VoiceFilter</a:t>
            </a:r>
            <a:endParaRPr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Shape 401"/>
          <p:cNvSpPr txBox="1">
            <a:spLocks noGrp="1"/>
          </p:cNvSpPr>
          <p:nvPr>
            <p:ph type="title"/>
          </p:nvPr>
        </p:nvSpPr>
        <p:spPr>
          <a:xfrm>
            <a:off x="180900" y="446900"/>
            <a:ext cx="8782200" cy="572700"/>
          </a:xfrm>
          <a:prstGeom prst="rect">
            <a:avLst/>
          </a:prstGeom>
        </p:spPr>
        <p:txBody>
          <a:bodyPr spcFirstLastPara="1" wrap="square" lIns="91425" tIns="91425" rIns="91425" bIns="91425" anchor="t" anchorCtr="0">
            <a:noAutofit/>
          </a:bodyPr>
          <a:lstStyle/>
          <a:p>
            <a:pPr lvl="0"/>
            <a:r>
              <a:rPr lang="en-US" dirty="0"/>
              <a:t>Two experiment groups</a:t>
            </a:r>
            <a:endParaRPr dirty="0"/>
          </a:p>
        </p:txBody>
      </p:sp>
      <p:sp>
        <p:nvSpPr>
          <p:cNvPr id="8" name="Shape 402">
            <a:extLst>
              <a:ext uri="{FF2B5EF4-FFF2-40B4-BE49-F238E27FC236}">
                <a16:creationId xmlns:a16="http://schemas.microsoft.com/office/drawing/2014/main" id="{4145B109-C323-9E43-B373-C58EBF5D2138}"/>
              </a:ext>
            </a:extLst>
          </p:cNvPr>
          <p:cNvSpPr txBox="1">
            <a:spLocks noGrp="1"/>
          </p:cNvSpPr>
          <p:nvPr>
            <p:ph type="body" idx="1"/>
          </p:nvPr>
        </p:nvSpPr>
        <p:spPr>
          <a:xfrm>
            <a:off x="180898" y="1143700"/>
            <a:ext cx="4330995" cy="3416400"/>
          </a:xfrm>
          <a:prstGeom prst="rect">
            <a:avLst/>
          </a:prstGeom>
        </p:spPr>
        <p:txBody>
          <a:bodyPr spcFirstLastPara="1" wrap="square" lIns="91425" tIns="91425" rIns="91425" bIns="91425" anchor="t" anchorCtr="0">
            <a:noAutofit/>
          </a:bodyPr>
          <a:lstStyle/>
          <a:p>
            <a:pPr marL="114300" indent="0" fontAlgn="base">
              <a:lnSpc>
                <a:spcPct val="150000"/>
              </a:lnSpc>
              <a:buNone/>
            </a:pPr>
            <a:r>
              <a:rPr lang="en-US" dirty="0"/>
              <a:t>Group 1: </a:t>
            </a:r>
            <a:r>
              <a:rPr lang="en-US" dirty="0" err="1"/>
              <a:t>LibriSpeech</a:t>
            </a:r>
            <a:endParaRPr lang="en-US" dirty="0"/>
          </a:p>
          <a:p>
            <a:pPr fontAlgn="base">
              <a:lnSpc>
                <a:spcPct val="150000"/>
              </a:lnSpc>
            </a:pPr>
            <a:r>
              <a:rPr lang="en-US" sz="1400" dirty="0"/>
              <a:t>RNN-T streaming ASR model trained on </a:t>
            </a:r>
            <a:r>
              <a:rPr lang="en-US" sz="1400" dirty="0" err="1"/>
              <a:t>LibriSpeech</a:t>
            </a:r>
            <a:r>
              <a:rPr lang="en-US" sz="1400" dirty="0"/>
              <a:t> training set</a:t>
            </a:r>
          </a:p>
          <a:p>
            <a:pPr fontAlgn="base">
              <a:lnSpc>
                <a:spcPct val="150000"/>
              </a:lnSpc>
            </a:pPr>
            <a:r>
              <a:rPr lang="en-US" sz="1400" dirty="0" err="1"/>
              <a:t>VoiceFilter</a:t>
            </a:r>
            <a:r>
              <a:rPr lang="en-US" sz="1400" dirty="0"/>
              <a:t>-Lite also trained on </a:t>
            </a:r>
            <a:r>
              <a:rPr lang="en-US" sz="1400" dirty="0" err="1"/>
              <a:t>LibriSpeech</a:t>
            </a:r>
            <a:endParaRPr lang="en-US" sz="1400" dirty="0"/>
          </a:p>
          <a:p>
            <a:pPr fontAlgn="base">
              <a:lnSpc>
                <a:spcPct val="150000"/>
              </a:lnSpc>
            </a:pPr>
            <a:r>
              <a:rPr lang="en-US" sz="1400" dirty="0"/>
              <a:t>Evaluate on </a:t>
            </a:r>
            <a:r>
              <a:rPr lang="en-US" sz="1400" dirty="0" err="1"/>
              <a:t>LibriSpeech</a:t>
            </a:r>
            <a:r>
              <a:rPr lang="en-US" sz="1400" dirty="0"/>
              <a:t> testing set (“test-clean” and “test-other”)</a:t>
            </a:r>
          </a:p>
          <a:p>
            <a:pPr lvl="1" fontAlgn="base">
              <a:lnSpc>
                <a:spcPct val="150000"/>
              </a:lnSpc>
              <a:spcBef>
                <a:spcPts val="0"/>
              </a:spcBef>
            </a:pPr>
            <a:endParaRPr lang="en-US" dirty="0"/>
          </a:p>
        </p:txBody>
      </p:sp>
      <p:sp>
        <p:nvSpPr>
          <p:cNvPr id="9" name="Shape 402">
            <a:extLst>
              <a:ext uri="{FF2B5EF4-FFF2-40B4-BE49-F238E27FC236}">
                <a16:creationId xmlns:a16="http://schemas.microsoft.com/office/drawing/2014/main" id="{D7F83429-378E-A740-A8E2-0DE6E8F70D54}"/>
              </a:ext>
            </a:extLst>
          </p:cNvPr>
          <p:cNvSpPr txBox="1">
            <a:spLocks/>
          </p:cNvSpPr>
          <p:nvPr/>
        </p:nvSpPr>
        <p:spPr>
          <a:xfrm>
            <a:off x="4515292" y="1143700"/>
            <a:ext cx="4330995" cy="3416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Roboto"/>
              <a:buChar char="●"/>
              <a:defRPr sz="1800" b="0" i="0" u="none" strike="noStrike" cap="none">
                <a:solidFill>
                  <a:schemeClr val="dk2"/>
                </a:solidFill>
                <a:latin typeface="Roboto"/>
                <a:ea typeface="Roboto"/>
                <a:cs typeface="Roboto"/>
                <a:sym typeface="Roboto"/>
              </a:defRPr>
            </a:lvl1pPr>
            <a:lvl2pPr marL="914400" marR="0" lvl="1"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2pPr>
            <a:lvl3pPr marL="1371600" marR="0" lvl="2"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3pPr>
            <a:lvl4pPr marL="1828800" marR="0" lvl="3"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4pPr>
            <a:lvl5pPr marL="2286000" marR="0" lvl="4"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5pPr>
            <a:lvl6pPr marL="2743200" marR="0" lvl="5"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6pPr>
            <a:lvl7pPr marL="3200400" marR="0" lvl="6"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7pPr>
            <a:lvl8pPr marL="3657600" marR="0" lvl="7"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8pPr>
            <a:lvl9pPr marL="4114800" marR="0" lvl="8" indent="-317500" algn="l" rtl="0">
              <a:lnSpc>
                <a:spcPct val="115000"/>
              </a:lnSpc>
              <a:spcBef>
                <a:spcPts val="1600"/>
              </a:spcBef>
              <a:spcAft>
                <a:spcPts val="1600"/>
              </a:spcAft>
              <a:buClr>
                <a:schemeClr val="dk2"/>
              </a:buClr>
              <a:buSzPts val="1400"/>
              <a:buFont typeface="Roboto"/>
              <a:buChar char="■"/>
              <a:defRPr sz="1400" b="0" i="0" u="none" strike="noStrike" cap="none">
                <a:solidFill>
                  <a:schemeClr val="dk2"/>
                </a:solidFill>
                <a:latin typeface="Roboto"/>
                <a:ea typeface="Roboto"/>
                <a:cs typeface="Roboto"/>
                <a:sym typeface="Roboto"/>
              </a:defRPr>
            </a:lvl9pPr>
          </a:lstStyle>
          <a:p>
            <a:pPr marL="114300" indent="0" fontAlgn="base">
              <a:lnSpc>
                <a:spcPct val="150000"/>
              </a:lnSpc>
              <a:buFont typeface="Roboto"/>
              <a:buNone/>
            </a:pPr>
            <a:r>
              <a:rPr lang="en-US" dirty="0"/>
              <a:t>Group 2: Realistic speech queries</a:t>
            </a:r>
          </a:p>
          <a:p>
            <a:pPr fontAlgn="base">
              <a:lnSpc>
                <a:spcPct val="150000"/>
              </a:lnSpc>
            </a:pPr>
            <a:r>
              <a:rPr lang="en-US" sz="1400" dirty="0"/>
              <a:t>RNN-T streaming ASR model trained on YouTube, anonymized voice search, etc.</a:t>
            </a:r>
          </a:p>
          <a:p>
            <a:pPr fontAlgn="base">
              <a:lnSpc>
                <a:spcPct val="150000"/>
              </a:lnSpc>
            </a:pPr>
            <a:r>
              <a:rPr lang="en-US" sz="1400" dirty="0" err="1"/>
              <a:t>VoiceFilter</a:t>
            </a:r>
            <a:r>
              <a:rPr lang="en-US" sz="1400" dirty="0"/>
              <a:t>-Lite training and ASR evaluation: Vendor collected dataset of realistic speech queries</a:t>
            </a:r>
          </a:p>
          <a:p>
            <a:pPr fontAlgn="base">
              <a:lnSpc>
                <a:spcPct val="150000"/>
              </a:lnSpc>
            </a:pPr>
            <a:r>
              <a:rPr lang="en-US" sz="1400" dirty="0"/>
              <a:t>Much more challenging than Group 1:</a:t>
            </a:r>
          </a:p>
          <a:p>
            <a:pPr lvl="1" fontAlgn="base">
              <a:lnSpc>
                <a:spcPct val="150000"/>
              </a:lnSpc>
              <a:spcBef>
                <a:spcPts val="0"/>
              </a:spcBef>
            </a:pPr>
            <a:r>
              <a:rPr lang="en-US" sz="1200" dirty="0"/>
              <a:t>More variations of prosody, sentiment, accent, and acoustic condition</a:t>
            </a:r>
          </a:p>
          <a:p>
            <a:pPr lvl="1" fontAlgn="base">
              <a:lnSpc>
                <a:spcPct val="150000"/>
              </a:lnSpc>
              <a:spcBef>
                <a:spcPts val="0"/>
              </a:spcBef>
            </a:pPr>
            <a:r>
              <a:rPr lang="en-US" sz="1200" dirty="0"/>
              <a:t>Domain mismatch with ASR training set</a:t>
            </a:r>
          </a:p>
          <a:p>
            <a:pPr fontAlgn="base">
              <a:lnSpc>
                <a:spcPct val="150000"/>
              </a:lnSpc>
            </a:pPr>
            <a:endParaRPr lang="en-US" sz="1400" dirty="0"/>
          </a:p>
          <a:p>
            <a:pPr fontAlgn="base">
              <a:lnSpc>
                <a:spcPct val="150000"/>
              </a:lnSpc>
            </a:pPr>
            <a:endParaRPr lang="en-US" sz="1400" dirty="0"/>
          </a:p>
          <a:p>
            <a:pPr fontAlgn="base">
              <a:lnSpc>
                <a:spcPct val="150000"/>
              </a:lnSpc>
            </a:pPr>
            <a:endParaRPr lang="en-US" dirty="0"/>
          </a:p>
        </p:txBody>
      </p:sp>
    </p:spTree>
    <p:extLst>
      <p:ext uri="{BB962C8B-B14F-4D97-AF65-F5344CB8AC3E}">
        <p14:creationId xmlns:p14="http://schemas.microsoft.com/office/powerpoint/2010/main" val="367762858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01"/>
        <p:cNvGrpSpPr/>
        <p:nvPr/>
      </p:nvGrpSpPr>
      <p:grpSpPr>
        <a:xfrm>
          <a:off x="0" y="0"/>
          <a:ext cx="0" cy="0"/>
          <a:chOff x="0" y="0"/>
          <a:chExt cx="0" cy="0"/>
        </a:xfrm>
      </p:grpSpPr>
      <p:sp>
        <p:nvSpPr>
          <p:cNvPr id="502" name="Shape 502"/>
          <p:cNvSpPr txBox="1">
            <a:spLocks noGrp="1"/>
          </p:cNvSpPr>
          <p:nvPr>
            <p:ph type="title"/>
          </p:nvPr>
        </p:nvSpPr>
        <p:spPr>
          <a:xfrm>
            <a:off x="540100" y="703050"/>
            <a:ext cx="8035200" cy="3649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Part 6:</a:t>
            </a:r>
            <a:endParaRPr dirty="0"/>
          </a:p>
          <a:p>
            <a:pPr marL="0" lvl="0" indent="0" rtl="0">
              <a:spcBef>
                <a:spcPts val="0"/>
              </a:spcBef>
              <a:spcAft>
                <a:spcPts val="0"/>
              </a:spcAft>
              <a:buNone/>
            </a:pPr>
            <a:endParaRPr dirty="0"/>
          </a:p>
          <a:p>
            <a:pPr marL="0" lvl="0" indent="0" rtl="0">
              <a:spcBef>
                <a:spcPts val="0"/>
              </a:spcBef>
              <a:spcAft>
                <a:spcPts val="0"/>
              </a:spcAft>
              <a:buNone/>
            </a:pPr>
            <a:r>
              <a:rPr lang="en" dirty="0"/>
              <a:t>Results and conclusions</a:t>
            </a:r>
            <a:endParaRPr dirty="0"/>
          </a:p>
        </p:txBody>
      </p:sp>
    </p:spTree>
    <p:extLst>
      <p:ext uri="{BB962C8B-B14F-4D97-AF65-F5344CB8AC3E}">
        <p14:creationId xmlns:p14="http://schemas.microsoft.com/office/powerpoint/2010/main" val="113095827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Shape 401"/>
          <p:cNvSpPr txBox="1">
            <a:spLocks noGrp="1"/>
          </p:cNvSpPr>
          <p:nvPr>
            <p:ph type="title"/>
          </p:nvPr>
        </p:nvSpPr>
        <p:spPr>
          <a:xfrm>
            <a:off x="180900" y="446900"/>
            <a:ext cx="8782200" cy="572700"/>
          </a:xfrm>
          <a:prstGeom prst="rect">
            <a:avLst/>
          </a:prstGeom>
        </p:spPr>
        <p:txBody>
          <a:bodyPr spcFirstLastPara="1" wrap="square" lIns="91425" tIns="91425" rIns="91425" bIns="91425" anchor="t" anchorCtr="0">
            <a:noAutofit/>
          </a:bodyPr>
          <a:lstStyle/>
          <a:p>
            <a:pPr lvl="0"/>
            <a:r>
              <a:rPr lang="en-US" dirty="0"/>
              <a:t>Results of Group 1 (</a:t>
            </a:r>
            <a:r>
              <a:rPr lang="en-US" dirty="0" err="1"/>
              <a:t>LibriSpeech</a:t>
            </a:r>
            <a:r>
              <a:rPr lang="en-US" dirty="0"/>
              <a:t>)</a:t>
            </a:r>
            <a:endParaRPr dirty="0"/>
          </a:p>
        </p:txBody>
      </p:sp>
      <p:sp>
        <p:nvSpPr>
          <p:cNvPr id="3" name="Text Placeholder 2">
            <a:extLst>
              <a:ext uri="{FF2B5EF4-FFF2-40B4-BE49-F238E27FC236}">
                <a16:creationId xmlns:a16="http://schemas.microsoft.com/office/drawing/2014/main" id="{E0861F63-B861-0140-86AD-92F413395F92}"/>
              </a:ext>
            </a:extLst>
          </p:cNvPr>
          <p:cNvSpPr>
            <a:spLocks noGrp="1"/>
          </p:cNvSpPr>
          <p:nvPr>
            <p:ph type="body" idx="1"/>
          </p:nvPr>
        </p:nvSpPr>
        <p:spPr>
          <a:xfrm>
            <a:off x="180900" y="3232148"/>
            <a:ext cx="8782200" cy="1453266"/>
          </a:xfrm>
        </p:spPr>
        <p:txBody>
          <a:bodyPr/>
          <a:lstStyle/>
          <a:p>
            <a:pPr>
              <a:lnSpc>
                <a:spcPct val="150000"/>
              </a:lnSpc>
            </a:pPr>
            <a:r>
              <a:rPr lang="en-US" sz="1600" dirty="0" err="1"/>
              <a:t>VoiceFilter</a:t>
            </a:r>
            <a:r>
              <a:rPr lang="en-US" sz="1600" dirty="0"/>
              <a:t>-Lite consistently improves WER on both non-speech noise and speech noise cases</a:t>
            </a:r>
          </a:p>
        </p:txBody>
      </p:sp>
      <p:pic>
        <p:nvPicPr>
          <p:cNvPr id="5" name="Picture 4">
            <a:extLst>
              <a:ext uri="{FF2B5EF4-FFF2-40B4-BE49-F238E27FC236}">
                <a16:creationId xmlns:a16="http://schemas.microsoft.com/office/drawing/2014/main" id="{132271FC-077D-7049-8C91-3387C50690BD}"/>
              </a:ext>
            </a:extLst>
          </p:cNvPr>
          <p:cNvPicPr>
            <a:picLocks noChangeAspect="1"/>
          </p:cNvPicPr>
          <p:nvPr/>
        </p:nvPicPr>
        <p:blipFill>
          <a:blip r:embed="rId3"/>
          <a:stretch>
            <a:fillRect/>
          </a:stretch>
        </p:blipFill>
        <p:spPr>
          <a:xfrm>
            <a:off x="0" y="1019600"/>
            <a:ext cx="9144000" cy="2212548"/>
          </a:xfrm>
          <a:prstGeom prst="rect">
            <a:avLst/>
          </a:prstGeom>
        </p:spPr>
      </p:pic>
      <p:sp>
        <p:nvSpPr>
          <p:cNvPr id="6" name="Oval 5">
            <a:extLst>
              <a:ext uri="{FF2B5EF4-FFF2-40B4-BE49-F238E27FC236}">
                <a16:creationId xmlns:a16="http://schemas.microsoft.com/office/drawing/2014/main" id="{EF914A7B-F38F-6B4C-A908-A666474AB184}"/>
              </a:ext>
            </a:extLst>
          </p:cNvPr>
          <p:cNvSpPr/>
          <p:nvPr/>
        </p:nvSpPr>
        <p:spPr>
          <a:xfrm>
            <a:off x="4961860" y="1431851"/>
            <a:ext cx="3388242" cy="31188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31882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Shape 401"/>
          <p:cNvSpPr txBox="1">
            <a:spLocks noGrp="1"/>
          </p:cNvSpPr>
          <p:nvPr>
            <p:ph type="title"/>
          </p:nvPr>
        </p:nvSpPr>
        <p:spPr>
          <a:xfrm>
            <a:off x="180900" y="446900"/>
            <a:ext cx="8782200" cy="572700"/>
          </a:xfrm>
          <a:prstGeom prst="rect">
            <a:avLst/>
          </a:prstGeom>
        </p:spPr>
        <p:txBody>
          <a:bodyPr spcFirstLastPara="1" wrap="square" lIns="91425" tIns="91425" rIns="91425" bIns="91425" anchor="t" anchorCtr="0">
            <a:noAutofit/>
          </a:bodyPr>
          <a:lstStyle/>
          <a:p>
            <a:pPr lvl="0"/>
            <a:r>
              <a:rPr lang="en-US" dirty="0"/>
              <a:t>Results of Group 1 (</a:t>
            </a:r>
            <a:r>
              <a:rPr lang="en-US" dirty="0" err="1"/>
              <a:t>LibriSpeech</a:t>
            </a:r>
            <a:r>
              <a:rPr lang="en-US" dirty="0"/>
              <a:t>)</a:t>
            </a:r>
            <a:endParaRPr dirty="0"/>
          </a:p>
        </p:txBody>
      </p:sp>
      <p:sp>
        <p:nvSpPr>
          <p:cNvPr id="3" name="Text Placeholder 2">
            <a:extLst>
              <a:ext uri="{FF2B5EF4-FFF2-40B4-BE49-F238E27FC236}">
                <a16:creationId xmlns:a16="http://schemas.microsoft.com/office/drawing/2014/main" id="{E0861F63-B861-0140-86AD-92F413395F92}"/>
              </a:ext>
            </a:extLst>
          </p:cNvPr>
          <p:cNvSpPr>
            <a:spLocks noGrp="1"/>
          </p:cNvSpPr>
          <p:nvPr>
            <p:ph type="body" idx="1"/>
          </p:nvPr>
        </p:nvSpPr>
        <p:spPr>
          <a:xfrm>
            <a:off x="180900" y="3232148"/>
            <a:ext cx="8782200" cy="1453266"/>
          </a:xfrm>
        </p:spPr>
        <p:txBody>
          <a:bodyPr/>
          <a:lstStyle/>
          <a:p>
            <a:pPr>
              <a:lnSpc>
                <a:spcPct val="150000"/>
              </a:lnSpc>
            </a:pPr>
            <a:r>
              <a:rPr lang="en-US" sz="1600" dirty="0"/>
              <a:t>L2 loss: WER degrades on clean cases</a:t>
            </a:r>
          </a:p>
          <a:p>
            <a:pPr marL="114300" indent="0">
              <a:lnSpc>
                <a:spcPct val="150000"/>
              </a:lnSpc>
              <a:buNone/>
            </a:pPr>
            <a:endParaRPr lang="en-US" sz="1600" dirty="0"/>
          </a:p>
        </p:txBody>
      </p:sp>
      <p:pic>
        <p:nvPicPr>
          <p:cNvPr id="5" name="Picture 4">
            <a:extLst>
              <a:ext uri="{FF2B5EF4-FFF2-40B4-BE49-F238E27FC236}">
                <a16:creationId xmlns:a16="http://schemas.microsoft.com/office/drawing/2014/main" id="{132271FC-077D-7049-8C91-3387C50690BD}"/>
              </a:ext>
            </a:extLst>
          </p:cNvPr>
          <p:cNvPicPr>
            <a:picLocks noChangeAspect="1"/>
          </p:cNvPicPr>
          <p:nvPr/>
        </p:nvPicPr>
        <p:blipFill>
          <a:blip r:embed="rId3"/>
          <a:stretch>
            <a:fillRect/>
          </a:stretch>
        </p:blipFill>
        <p:spPr>
          <a:xfrm>
            <a:off x="0" y="1019600"/>
            <a:ext cx="9144000" cy="2212548"/>
          </a:xfrm>
          <a:prstGeom prst="rect">
            <a:avLst/>
          </a:prstGeom>
        </p:spPr>
      </p:pic>
      <p:sp>
        <p:nvSpPr>
          <p:cNvPr id="6" name="Oval 5">
            <a:extLst>
              <a:ext uri="{FF2B5EF4-FFF2-40B4-BE49-F238E27FC236}">
                <a16:creationId xmlns:a16="http://schemas.microsoft.com/office/drawing/2014/main" id="{E223F9DF-6612-824E-B3B8-DD37C1866BAC}"/>
              </a:ext>
            </a:extLst>
          </p:cNvPr>
          <p:cNvSpPr/>
          <p:nvPr/>
        </p:nvSpPr>
        <p:spPr>
          <a:xfrm>
            <a:off x="4171507" y="1434343"/>
            <a:ext cx="800986" cy="465341"/>
          </a:xfrm>
          <a:prstGeom prst="ellipse">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3E352BFC-0785-3D49-8FFB-5B8801C66F61}"/>
              </a:ext>
            </a:extLst>
          </p:cNvPr>
          <p:cNvSpPr/>
          <p:nvPr/>
        </p:nvSpPr>
        <p:spPr>
          <a:xfrm>
            <a:off x="4171507" y="2062717"/>
            <a:ext cx="800986" cy="288132"/>
          </a:xfrm>
          <a:prstGeom prst="ellipse">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13B1D55E-7751-B040-9ACE-724EF8E981A3}"/>
              </a:ext>
            </a:extLst>
          </p:cNvPr>
          <p:cNvSpPr/>
          <p:nvPr/>
        </p:nvSpPr>
        <p:spPr>
          <a:xfrm>
            <a:off x="4171507" y="2513600"/>
            <a:ext cx="800986" cy="288132"/>
          </a:xfrm>
          <a:prstGeom prst="ellipse">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56860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blinds(horizontal)">
                                      <p:cBhvr>
                                        <p:cTn id="10" dur="500"/>
                                        <p:tgtEl>
                                          <p:spTgt spid="7"/>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blinds(horizontal)">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Shape 401"/>
          <p:cNvSpPr txBox="1">
            <a:spLocks noGrp="1"/>
          </p:cNvSpPr>
          <p:nvPr>
            <p:ph type="title"/>
          </p:nvPr>
        </p:nvSpPr>
        <p:spPr>
          <a:xfrm>
            <a:off x="180900" y="446900"/>
            <a:ext cx="8782200" cy="572700"/>
          </a:xfrm>
          <a:prstGeom prst="rect">
            <a:avLst/>
          </a:prstGeom>
        </p:spPr>
        <p:txBody>
          <a:bodyPr spcFirstLastPara="1" wrap="square" lIns="91425" tIns="91425" rIns="91425" bIns="91425" anchor="t" anchorCtr="0">
            <a:noAutofit/>
          </a:bodyPr>
          <a:lstStyle/>
          <a:p>
            <a:pPr lvl="0"/>
            <a:r>
              <a:rPr lang="en-US" dirty="0"/>
              <a:t>Results of Group 1 (</a:t>
            </a:r>
            <a:r>
              <a:rPr lang="en-US" dirty="0" err="1"/>
              <a:t>LibriSpeech</a:t>
            </a:r>
            <a:r>
              <a:rPr lang="en-US" dirty="0"/>
              <a:t>)</a:t>
            </a:r>
            <a:endParaRPr dirty="0"/>
          </a:p>
        </p:txBody>
      </p:sp>
      <p:sp>
        <p:nvSpPr>
          <p:cNvPr id="3" name="Text Placeholder 2">
            <a:extLst>
              <a:ext uri="{FF2B5EF4-FFF2-40B4-BE49-F238E27FC236}">
                <a16:creationId xmlns:a16="http://schemas.microsoft.com/office/drawing/2014/main" id="{E0861F63-B861-0140-86AD-92F413395F92}"/>
              </a:ext>
            </a:extLst>
          </p:cNvPr>
          <p:cNvSpPr>
            <a:spLocks noGrp="1"/>
          </p:cNvSpPr>
          <p:nvPr>
            <p:ph type="body" idx="1"/>
          </p:nvPr>
        </p:nvSpPr>
        <p:spPr>
          <a:xfrm>
            <a:off x="180900" y="3232148"/>
            <a:ext cx="8782200" cy="1453266"/>
          </a:xfrm>
        </p:spPr>
        <p:txBody>
          <a:bodyPr/>
          <a:lstStyle/>
          <a:p>
            <a:pPr>
              <a:lnSpc>
                <a:spcPct val="150000"/>
              </a:lnSpc>
            </a:pPr>
            <a:r>
              <a:rPr lang="en-US" sz="1600" dirty="0"/>
              <a:t>Asymmetric L2 loss: Less degradation on clean; also less improvement on speech noise cases</a:t>
            </a:r>
          </a:p>
        </p:txBody>
      </p:sp>
      <p:pic>
        <p:nvPicPr>
          <p:cNvPr id="5" name="Picture 4">
            <a:extLst>
              <a:ext uri="{FF2B5EF4-FFF2-40B4-BE49-F238E27FC236}">
                <a16:creationId xmlns:a16="http://schemas.microsoft.com/office/drawing/2014/main" id="{132271FC-077D-7049-8C91-3387C50690BD}"/>
              </a:ext>
            </a:extLst>
          </p:cNvPr>
          <p:cNvPicPr>
            <a:picLocks noChangeAspect="1"/>
          </p:cNvPicPr>
          <p:nvPr/>
        </p:nvPicPr>
        <p:blipFill>
          <a:blip r:embed="rId3"/>
          <a:stretch>
            <a:fillRect/>
          </a:stretch>
        </p:blipFill>
        <p:spPr>
          <a:xfrm>
            <a:off x="0" y="1019600"/>
            <a:ext cx="9144000" cy="2212548"/>
          </a:xfrm>
          <a:prstGeom prst="rect">
            <a:avLst/>
          </a:prstGeom>
        </p:spPr>
      </p:pic>
      <p:sp>
        <p:nvSpPr>
          <p:cNvPr id="6" name="Oval 5">
            <a:extLst>
              <a:ext uri="{FF2B5EF4-FFF2-40B4-BE49-F238E27FC236}">
                <a16:creationId xmlns:a16="http://schemas.microsoft.com/office/drawing/2014/main" id="{81063B51-78ED-064E-B8CC-FBDCBEE223E9}"/>
              </a:ext>
            </a:extLst>
          </p:cNvPr>
          <p:cNvSpPr/>
          <p:nvPr/>
        </p:nvSpPr>
        <p:spPr>
          <a:xfrm>
            <a:off x="4171507" y="1866096"/>
            <a:ext cx="800986" cy="259778"/>
          </a:xfrm>
          <a:prstGeom prst="ellipse">
            <a:avLst/>
          </a:pr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6AB06DCF-C2EB-AB4B-B3E4-71874A496278}"/>
              </a:ext>
            </a:extLst>
          </p:cNvPr>
          <p:cNvSpPr/>
          <p:nvPr/>
        </p:nvSpPr>
        <p:spPr>
          <a:xfrm>
            <a:off x="4171507" y="2289344"/>
            <a:ext cx="800986" cy="259778"/>
          </a:xfrm>
          <a:prstGeom prst="ellipse">
            <a:avLst/>
          </a:pr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953D7018-7ADC-9A4A-90BF-76CCCE422A8C}"/>
              </a:ext>
            </a:extLst>
          </p:cNvPr>
          <p:cNvSpPr/>
          <p:nvPr/>
        </p:nvSpPr>
        <p:spPr>
          <a:xfrm>
            <a:off x="4171507" y="2722618"/>
            <a:ext cx="800986" cy="259778"/>
          </a:xfrm>
          <a:prstGeom prst="ellipse">
            <a:avLst/>
          </a:pr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279C85CC-B146-D24A-90E9-BA87215DCAC0}"/>
              </a:ext>
            </a:extLst>
          </p:cNvPr>
          <p:cNvSpPr/>
          <p:nvPr/>
        </p:nvSpPr>
        <p:spPr>
          <a:xfrm>
            <a:off x="6657753" y="1702626"/>
            <a:ext cx="1635642" cy="423248"/>
          </a:xfrm>
          <a:prstGeom prst="ellipse">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BE208348-FA55-4A48-A902-86D040D030B9}"/>
              </a:ext>
            </a:extLst>
          </p:cNvPr>
          <p:cNvSpPr/>
          <p:nvPr/>
        </p:nvSpPr>
        <p:spPr>
          <a:xfrm>
            <a:off x="6657753" y="2125874"/>
            <a:ext cx="1635642" cy="423248"/>
          </a:xfrm>
          <a:prstGeom prst="ellipse">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A4DDCDD1-D8C2-7D44-867B-7E76A08CF70D}"/>
              </a:ext>
            </a:extLst>
          </p:cNvPr>
          <p:cNvSpPr/>
          <p:nvPr/>
        </p:nvSpPr>
        <p:spPr>
          <a:xfrm>
            <a:off x="6657753" y="2559148"/>
            <a:ext cx="1635642" cy="423248"/>
          </a:xfrm>
          <a:prstGeom prst="ellipse">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22522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blinds(horizontal)">
                                      <p:cBhvr>
                                        <p:cTn id="10" dur="500"/>
                                        <p:tgtEl>
                                          <p:spTgt spid="7"/>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blinds(horizontal)">
                                      <p:cBhvr>
                                        <p:cTn id="13" dur="5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blinds(horizontal)">
                                      <p:cBhvr>
                                        <p:cTn id="18" dur="500"/>
                                        <p:tgtEl>
                                          <p:spTgt spid="9"/>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blinds(horizontal)">
                                      <p:cBhvr>
                                        <p:cTn id="21" dur="500"/>
                                        <p:tgtEl>
                                          <p:spTgt spid="10"/>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blinds(horizontal)">
                                      <p:cBhvr>
                                        <p:cTn id="2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Shape 401"/>
          <p:cNvSpPr txBox="1">
            <a:spLocks noGrp="1"/>
          </p:cNvSpPr>
          <p:nvPr>
            <p:ph type="title"/>
          </p:nvPr>
        </p:nvSpPr>
        <p:spPr>
          <a:xfrm>
            <a:off x="180900" y="446900"/>
            <a:ext cx="8782200" cy="572700"/>
          </a:xfrm>
          <a:prstGeom prst="rect">
            <a:avLst/>
          </a:prstGeom>
        </p:spPr>
        <p:txBody>
          <a:bodyPr spcFirstLastPara="1" wrap="square" lIns="91425" tIns="91425" rIns="91425" bIns="91425" anchor="t" anchorCtr="0">
            <a:noAutofit/>
          </a:bodyPr>
          <a:lstStyle/>
          <a:p>
            <a:pPr lvl="0"/>
            <a:r>
              <a:rPr lang="en-US" dirty="0"/>
              <a:t>Results of Group 1 (</a:t>
            </a:r>
            <a:r>
              <a:rPr lang="en-US" dirty="0" err="1"/>
              <a:t>LibriSpeech</a:t>
            </a:r>
            <a:r>
              <a:rPr lang="en-US" dirty="0"/>
              <a:t>)</a:t>
            </a:r>
            <a:endParaRPr dirty="0"/>
          </a:p>
        </p:txBody>
      </p:sp>
      <p:sp>
        <p:nvSpPr>
          <p:cNvPr id="3" name="Text Placeholder 2">
            <a:extLst>
              <a:ext uri="{FF2B5EF4-FFF2-40B4-BE49-F238E27FC236}">
                <a16:creationId xmlns:a16="http://schemas.microsoft.com/office/drawing/2014/main" id="{E0861F63-B861-0140-86AD-92F413395F92}"/>
              </a:ext>
            </a:extLst>
          </p:cNvPr>
          <p:cNvSpPr>
            <a:spLocks noGrp="1"/>
          </p:cNvSpPr>
          <p:nvPr>
            <p:ph type="body" idx="1"/>
          </p:nvPr>
        </p:nvSpPr>
        <p:spPr>
          <a:xfrm>
            <a:off x="180900" y="3232148"/>
            <a:ext cx="8782200" cy="1453266"/>
          </a:xfrm>
        </p:spPr>
        <p:txBody>
          <a:bodyPr/>
          <a:lstStyle/>
          <a:p>
            <a:pPr>
              <a:lnSpc>
                <a:spcPct val="150000"/>
              </a:lnSpc>
            </a:pPr>
            <a:r>
              <a:rPr lang="en-US" sz="1600" dirty="0" err="1"/>
              <a:t>Filterbank</a:t>
            </a:r>
            <a:r>
              <a:rPr lang="en-US" sz="1600" dirty="0"/>
              <a:t> and stacked </a:t>
            </a:r>
            <a:r>
              <a:rPr lang="en-US" sz="1600" dirty="0" err="1"/>
              <a:t>filterbank</a:t>
            </a:r>
            <a:r>
              <a:rPr lang="en-US" sz="1600" dirty="0"/>
              <a:t> outperform FFT magnitude</a:t>
            </a:r>
          </a:p>
        </p:txBody>
      </p:sp>
      <p:pic>
        <p:nvPicPr>
          <p:cNvPr id="5" name="Picture 4">
            <a:extLst>
              <a:ext uri="{FF2B5EF4-FFF2-40B4-BE49-F238E27FC236}">
                <a16:creationId xmlns:a16="http://schemas.microsoft.com/office/drawing/2014/main" id="{132271FC-077D-7049-8C91-3387C50690BD}"/>
              </a:ext>
            </a:extLst>
          </p:cNvPr>
          <p:cNvPicPr>
            <a:picLocks noChangeAspect="1"/>
          </p:cNvPicPr>
          <p:nvPr/>
        </p:nvPicPr>
        <p:blipFill>
          <a:blip r:embed="rId3"/>
          <a:stretch>
            <a:fillRect/>
          </a:stretch>
        </p:blipFill>
        <p:spPr>
          <a:xfrm>
            <a:off x="0" y="1019600"/>
            <a:ext cx="9144000" cy="2212548"/>
          </a:xfrm>
          <a:prstGeom prst="rect">
            <a:avLst/>
          </a:prstGeom>
        </p:spPr>
      </p:pic>
      <p:sp>
        <p:nvSpPr>
          <p:cNvPr id="6" name="Oval 5">
            <a:extLst>
              <a:ext uri="{FF2B5EF4-FFF2-40B4-BE49-F238E27FC236}">
                <a16:creationId xmlns:a16="http://schemas.microsoft.com/office/drawing/2014/main" id="{4BA0EC1A-9C18-0A4A-BF15-544995C2F86F}"/>
              </a:ext>
            </a:extLst>
          </p:cNvPr>
          <p:cNvSpPr/>
          <p:nvPr/>
        </p:nvSpPr>
        <p:spPr>
          <a:xfrm>
            <a:off x="6659525" y="1866096"/>
            <a:ext cx="800986" cy="259778"/>
          </a:xfrm>
          <a:prstGeom prst="ellipse">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3">
                  <a:lumMod val="75000"/>
                </a:schemeClr>
              </a:solidFill>
            </a:endParaRPr>
          </a:p>
        </p:txBody>
      </p:sp>
      <p:sp>
        <p:nvSpPr>
          <p:cNvPr id="7" name="Oval 6">
            <a:extLst>
              <a:ext uri="{FF2B5EF4-FFF2-40B4-BE49-F238E27FC236}">
                <a16:creationId xmlns:a16="http://schemas.microsoft.com/office/drawing/2014/main" id="{4CBBC2BE-3979-264F-A002-D51BDED36FAB}"/>
              </a:ext>
            </a:extLst>
          </p:cNvPr>
          <p:cNvSpPr/>
          <p:nvPr/>
        </p:nvSpPr>
        <p:spPr>
          <a:xfrm>
            <a:off x="6659525" y="2289344"/>
            <a:ext cx="800986" cy="259778"/>
          </a:xfrm>
          <a:prstGeom prst="ellipse">
            <a:avLst/>
          </a:pr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47AF9782-BBF9-D941-9FF0-931DE52B7FE0}"/>
              </a:ext>
            </a:extLst>
          </p:cNvPr>
          <p:cNvSpPr/>
          <p:nvPr/>
        </p:nvSpPr>
        <p:spPr>
          <a:xfrm>
            <a:off x="6659525" y="2722618"/>
            <a:ext cx="800986" cy="259778"/>
          </a:xfrm>
          <a:prstGeom prst="ellipse">
            <a:avLst/>
          </a:pr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54993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blinds(horizontal)">
                                      <p:cBhvr>
                                        <p:cTn id="10" dur="500"/>
                                        <p:tgtEl>
                                          <p:spTgt spid="7"/>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blinds(horizontal)">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Shape 401"/>
          <p:cNvSpPr txBox="1">
            <a:spLocks noGrp="1"/>
          </p:cNvSpPr>
          <p:nvPr>
            <p:ph type="title"/>
          </p:nvPr>
        </p:nvSpPr>
        <p:spPr>
          <a:xfrm>
            <a:off x="180900" y="446900"/>
            <a:ext cx="8782200" cy="572700"/>
          </a:xfrm>
          <a:prstGeom prst="rect">
            <a:avLst/>
          </a:prstGeom>
        </p:spPr>
        <p:txBody>
          <a:bodyPr spcFirstLastPara="1" wrap="square" lIns="91425" tIns="91425" rIns="91425" bIns="91425" anchor="t" anchorCtr="0">
            <a:noAutofit/>
          </a:bodyPr>
          <a:lstStyle/>
          <a:p>
            <a:pPr lvl="0"/>
            <a:r>
              <a:rPr lang="en-US" dirty="0"/>
              <a:t>Results of Group 2 (Realistic speech queries)</a:t>
            </a:r>
            <a:endParaRPr dirty="0"/>
          </a:p>
        </p:txBody>
      </p:sp>
      <p:sp>
        <p:nvSpPr>
          <p:cNvPr id="3" name="Text Placeholder 2">
            <a:extLst>
              <a:ext uri="{FF2B5EF4-FFF2-40B4-BE49-F238E27FC236}">
                <a16:creationId xmlns:a16="http://schemas.microsoft.com/office/drawing/2014/main" id="{E0861F63-B861-0140-86AD-92F413395F92}"/>
              </a:ext>
            </a:extLst>
          </p:cNvPr>
          <p:cNvSpPr>
            <a:spLocks noGrp="1"/>
          </p:cNvSpPr>
          <p:nvPr>
            <p:ph type="body" idx="1"/>
          </p:nvPr>
        </p:nvSpPr>
        <p:spPr>
          <a:xfrm>
            <a:off x="180900" y="3618546"/>
            <a:ext cx="8782200" cy="1159017"/>
          </a:xfrm>
        </p:spPr>
        <p:txBody>
          <a:bodyPr/>
          <a:lstStyle/>
          <a:p>
            <a:pPr>
              <a:lnSpc>
                <a:spcPct val="150000"/>
              </a:lnSpc>
            </a:pPr>
            <a:r>
              <a:rPr lang="en-US" sz="1600" dirty="0"/>
              <a:t>L2 and asymmetric L2 loss: WER may degrade on both clean and non-speech noise cases</a:t>
            </a:r>
          </a:p>
          <a:p>
            <a:pPr>
              <a:lnSpc>
                <a:spcPct val="150000"/>
              </a:lnSpc>
            </a:pPr>
            <a:endParaRPr lang="en-US" sz="1600" dirty="0"/>
          </a:p>
        </p:txBody>
      </p:sp>
      <p:pic>
        <p:nvPicPr>
          <p:cNvPr id="6" name="Picture 5">
            <a:extLst>
              <a:ext uri="{FF2B5EF4-FFF2-40B4-BE49-F238E27FC236}">
                <a16:creationId xmlns:a16="http://schemas.microsoft.com/office/drawing/2014/main" id="{A34271B4-9D95-2E49-A3AD-17B6EBA903AB}"/>
              </a:ext>
            </a:extLst>
          </p:cNvPr>
          <p:cNvPicPr>
            <a:picLocks noChangeAspect="1"/>
          </p:cNvPicPr>
          <p:nvPr/>
        </p:nvPicPr>
        <p:blipFill>
          <a:blip r:embed="rId3"/>
          <a:stretch>
            <a:fillRect/>
          </a:stretch>
        </p:blipFill>
        <p:spPr>
          <a:xfrm>
            <a:off x="44972" y="1016535"/>
            <a:ext cx="9054056" cy="2602011"/>
          </a:xfrm>
          <a:prstGeom prst="rect">
            <a:avLst/>
          </a:prstGeom>
        </p:spPr>
      </p:pic>
      <p:sp>
        <p:nvSpPr>
          <p:cNvPr id="8" name="Oval 7">
            <a:extLst>
              <a:ext uri="{FF2B5EF4-FFF2-40B4-BE49-F238E27FC236}">
                <a16:creationId xmlns:a16="http://schemas.microsoft.com/office/drawing/2014/main" id="{2FEDD3A5-C03A-4F44-8D89-C98D1D9C4AA9}"/>
              </a:ext>
            </a:extLst>
          </p:cNvPr>
          <p:cNvSpPr/>
          <p:nvPr/>
        </p:nvSpPr>
        <p:spPr>
          <a:xfrm>
            <a:off x="5085905" y="1859008"/>
            <a:ext cx="1442485" cy="259778"/>
          </a:xfrm>
          <a:prstGeom prst="ellipse">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45E39A37-62A4-EA45-B35F-345A2051CD43}"/>
              </a:ext>
            </a:extLst>
          </p:cNvPr>
          <p:cNvSpPr/>
          <p:nvPr/>
        </p:nvSpPr>
        <p:spPr>
          <a:xfrm>
            <a:off x="5085904" y="2259582"/>
            <a:ext cx="1442485" cy="259778"/>
          </a:xfrm>
          <a:prstGeom prst="ellipse">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C41E3434-F9DB-5E44-83EA-EC878CCC3C0A}"/>
              </a:ext>
            </a:extLst>
          </p:cNvPr>
          <p:cNvSpPr/>
          <p:nvPr/>
        </p:nvSpPr>
        <p:spPr>
          <a:xfrm>
            <a:off x="5085904" y="2679286"/>
            <a:ext cx="1442485" cy="259778"/>
          </a:xfrm>
          <a:prstGeom prst="ellipse">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35286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blinds(horizontal)">
                                      <p:cBhvr>
                                        <p:cTn id="10" dur="500"/>
                                        <p:tgtEl>
                                          <p:spTgt spid="9"/>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blinds(horizontal)">
                                      <p:cBhvr>
                                        <p:cTn id="1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pic>
        <p:nvPicPr>
          <p:cNvPr id="10" name="Picture 9">
            <a:extLst>
              <a:ext uri="{FF2B5EF4-FFF2-40B4-BE49-F238E27FC236}">
                <a16:creationId xmlns:a16="http://schemas.microsoft.com/office/drawing/2014/main" id="{8B3E6B44-6296-FA4D-A3EA-825EA057C072}"/>
              </a:ext>
            </a:extLst>
          </p:cNvPr>
          <p:cNvPicPr>
            <a:picLocks noChangeAspect="1"/>
          </p:cNvPicPr>
          <p:nvPr/>
        </p:nvPicPr>
        <p:blipFill>
          <a:blip r:embed="rId3"/>
          <a:stretch>
            <a:fillRect/>
          </a:stretch>
        </p:blipFill>
        <p:spPr>
          <a:xfrm>
            <a:off x="44972" y="1016535"/>
            <a:ext cx="9054056" cy="2602011"/>
          </a:xfrm>
          <a:prstGeom prst="rect">
            <a:avLst/>
          </a:prstGeom>
        </p:spPr>
      </p:pic>
      <p:sp>
        <p:nvSpPr>
          <p:cNvPr id="401" name="Shape 401"/>
          <p:cNvSpPr txBox="1">
            <a:spLocks noGrp="1"/>
          </p:cNvSpPr>
          <p:nvPr>
            <p:ph type="title"/>
          </p:nvPr>
        </p:nvSpPr>
        <p:spPr>
          <a:xfrm>
            <a:off x="180900" y="446900"/>
            <a:ext cx="8782200" cy="572700"/>
          </a:xfrm>
          <a:prstGeom prst="rect">
            <a:avLst/>
          </a:prstGeom>
        </p:spPr>
        <p:txBody>
          <a:bodyPr spcFirstLastPara="1" wrap="square" lIns="91425" tIns="91425" rIns="91425" bIns="91425" anchor="t" anchorCtr="0">
            <a:noAutofit/>
          </a:bodyPr>
          <a:lstStyle/>
          <a:p>
            <a:pPr lvl="0"/>
            <a:r>
              <a:rPr lang="en-US" dirty="0"/>
              <a:t>Results of Group 2 (Realistic speech queries)</a:t>
            </a:r>
            <a:endParaRPr dirty="0"/>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E0861F63-B861-0140-86AD-92F413395F92}"/>
                  </a:ext>
                </a:extLst>
              </p:cNvPr>
              <p:cNvSpPr>
                <a:spLocks noGrp="1"/>
              </p:cNvSpPr>
              <p:nvPr>
                <p:ph type="body" idx="1"/>
              </p:nvPr>
            </p:nvSpPr>
            <p:spPr>
              <a:xfrm>
                <a:off x="180900" y="3618546"/>
                <a:ext cx="8782200" cy="1159017"/>
              </a:xfrm>
            </p:spPr>
            <p:txBody>
              <a:bodyPr/>
              <a:lstStyle/>
              <a:p>
                <a:pPr>
                  <a:lnSpc>
                    <a:spcPct val="150000"/>
                  </a:lnSpc>
                </a:pPr>
                <a:r>
                  <a:rPr lang="en-US" sz="1600" dirty="0"/>
                  <a:t>Lower suppression strength (</a:t>
                </a:r>
                <a14:m>
                  <m:oMath xmlns:m="http://schemas.openxmlformats.org/officeDocument/2006/math">
                    <m:r>
                      <a:rPr lang="en-US" sz="1600" b="0" i="1" smtClean="0">
                        <a:latin typeface="Cambria Math" panose="02040503050406030204" pitchFamily="18" charset="0"/>
                      </a:rPr>
                      <m:t>𝑤</m:t>
                    </m:r>
                    <m:r>
                      <a:rPr lang="en-US" sz="1600" b="0" i="1" smtClean="0">
                        <a:latin typeface="Cambria Math" panose="02040503050406030204" pitchFamily="18" charset="0"/>
                      </a:rPr>
                      <m:t>=0.3</m:t>
                    </m:r>
                  </m:oMath>
                </a14:m>
                <a:r>
                  <a:rPr lang="en-US" sz="1600" dirty="0"/>
                  <a:t>) – Tradeoff between:</a:t>
                </a:r>
              </a:p>
              <a:p>
                <a:pPr lvl="1">
                  <a:lnSpc>
                    <a:spcPct val="150000"/>
                  </a:lnSpc>
                  <a:spcBef>
                    <a:spcPts val="0"/>
                  </a:spcBef>
                </a:pPr>
                <a:r>
                  <a:rPr lang="en-US" dirty="0"/>
                  <a:t>Degradation on clean or non-speech noise</a:t>
                </a:r>
              </a:p>
              <a:p>
                <a:pPr lvl="1">
                  <a:lnSpc>
                    <a:spcPct val="150000"/>
                  </a:lnSpc>
                  <a:spcBef>
                    <a:spcPts val="0"/>
                  </a:spcBef>
                </a:pPr>
                <a:r>
                  <a:rPr lang="en-US" dirty="0"/>
                  <a:t>Improvement on speech noise</a:t>
                </a:r>
              </a:p>
              <a:p>
                <a:pPr>
                  <a:lnSpc>
                    <a:spcPct val="150000"/>
                  </a:lnSpc>
                </a:pPr>
                <a:endParaRPr lang="en-US" sz="1600" dirty="0"/>
              </a:p>
            </p:txBody>
          </p:sp>
        </mc:Choice>
        <mc:Fallback xmlns="">
          <p:sp>
            <p:nvSpPr>
              <p:cNvPr id="3" name="Text Placeholder 2">
                <a:extLst>
                  <a:ext uri="{FF2B5EF4-FFF2-40B4-BE49-F238E27FC236}">
                    <a16:creationId xmlns:a16="http://schemas.microsoft.com/office/drawing/2014/main" id="{E0861F63-B861-0140-86AD-92F413395F92}"/>
                  </a:ext>
                </a:extLst>
              </p:cNvPr>
              <p:cNvSpPr>
                <a:spLocks noGrp="1" noRot="1" noChangeAspect="1" noMove="1" noResize="1" noEditPoints="1" noAdjustHandles="1" noChangeArrowheads="1" noChangeShapeType="1" noTextEdit="1"/>
              </p:cNvSpPr>
              <p:nvPr>
                <p:ph type="body" idx="1"/>
              </p:nvPr>
            </p:nvSpPr>
            <p:spPr>
              <a:xfrm>
                <a:off x="180900" y="3618546"/>
                <a:ext cx="8782200" cy="1159017"/>
              </a:xfrm>
              <a:blipFill>
                <a:blip r:embed="rId4"/>
                <a:stretch>
                  <a:fillRect/>
                </a:stretch>
              </a:blipFill>
            </p:spPr>
            <p:txBody>
              <a:bodyPr/>
              <a:lstStyle/>
              <a:p>
                <a:r>
                  <a:rPr lang="en-US">
                    <a:noFill/>
                  </a:rPr>
                  <a:t> </a:t>
                </a:r>
              </a:p>
            </p:txBody>
          </p:sp>
        </mc:Fallback>
      </mc:AlternateContent>
      <p:sp>
        <p:nvSpPr>
          <p:cNvPr id="5" name="Oval 4">
            <a:extLst>
              <a:ext uri="{FF2B5EF4-FFF2-40B4-BE49-F238E27FC236}">
                <a16:creationId xmlns:a16="http://schemas.microsoft.com/office/drawing/2014/main" id="{A13EB5B1-E157-ED4F-877F-E2A4324B501F}"/>
              </a:ext>
            </a:extLst>
          </p:cNvPr>
          <p:cNvSpPr/>
          <p:nvPr/>
        </p:nvSpPr>
        <p:spPr>
          <a:xfrm>
            <a:off x="4284919" y="2884967"/>
            <a:ext cx="2314355" cy="282897"/>
          </a:xfrm>
          <a:prstGeom prst="ellipse">
            <a:avLst/>
          </a:pr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22662C23-8435-C24A-903C-0D608F934957}"/>
              </a:ext>
            </a:extLst>
          </p:cNvPr>
          <p:cNvSpPr/>
          <p:nvPr/>
        </p:nvSpPr>
        <p:spPr>
          <a:xfrm>
            <a:off x="6677247" y="2884967"/>
            <a:ext cx="1697664" cy="282897"/>
          </a:xfrm>
          <a:prstGeom prst="ellipse">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9636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linds(horizontal)">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pic>
        <p:nvPicPr>
          <p:cNvPr id="7" name="Picture 6">
            <a:extLst>
              <a:ext uri="{FF2B5EF4-FFF2-40B4-BE49-F238E27FC236}">
                <a16:creationId xmlns:a16="http://schemas.microsoft.com/office/drawing/2014/main" id="{719AAAB1-A27A-DA47-9888-B683881AA1DD}"/>
              </a:ext>
            </a:extLst>
          </p:cNvPr>
          <p:cNvPicPr>
            <a:picLocks noChangeAspect="1"/>
          </p:cNvPicPr>
          <p:nvPr/>
        </p:nvPicPr>
        <p:blipFill>
          <a:blip r:embed="rId3"/>
          <a:stretch>
            <a:fillRect/>
          </a:stretch>
        </p:blipFill>
        <p:spPr>
          <a:xfrm>
            <a:off x="44972" y="1016535"/>
            <a:ext cx="9054056" cy="2602011"/>
          </a:xfrm>
          <a:prstGeom prst="rect">
            <a:avLst/>
          </a:prstGeom>
        </p:spPr>
      </p:pic>
      <p:sp>
        <p:nvSpPr>
          <p:cNvPr id="401" name="Shape 401"/>
          <p:cNvSpPr txBox="1">
            <a:spLocks noGrp="1"/>
          </p:cNvSpPr>
          <p:nvPr>
            <p:ph type="title"/>
          </p:nvPr>
        </p:nvSpPr>
        <p:spPr>
          <a:xfrm>
            <a:off x="180900" y="446900"/>
            <a:ext cx="8782200" cy="572700"/>
          </a:xfrm>
          <a:prstGeom prst="rect">
            <a:avLst/>
          </a:prstGeom>
        </p:spPr>
        <p:txBody>
          <a:bodyPr spcFirstLastPara="1" wrap="square" lIns="91425" tIns="91425" rIns="91425" bIns="91425" anchor="t" anchorCtr="0">
            <a:noAutofit/>
          </a:bodyPr>
          <a:lstStyle/>
          <a:p>
            <a:pPr lvl="0"/>
            <a:r>
              <a:rPr lang="en-US" dirty="0"/>
              <a:t>Results of Group 2 (Realistic speech queries)</a:t>
            </a:r>
            <a:endParaRPr dirty="0"/>
          </a:p>
        </p:txBody>
      </p:sp>
      <p:sp>
        <p:nvSpPr>
          <p:cNvPr id="3" name="Text Placeholder 2">
            <a:extLst>
              <a:ext uri="{FF2B5EF4-FFF2-40B4-BE49-F238E27FC236}">
                <a16:creationId xmlns:a16="http://schemas.microsoft.com/office/drawing/2014/main" id="{E0861F63-B861-0140-86AD-92F413395F92}"/>
              </a:ext>
            </a:extLst>
          </p:cNvPr>
          <p:cNvSpPr>
            <a:spLocks noGrp="1"/>
          </p:cNvSpPr>
          <p:nvPr>
            <p:ph type="body" idx="1"/>
          </p:nvPr>
        </p:nvSpPr>
        <p:spPr>
          <a:xfrm>
            <a:off x="180900" y="3618546"/>
            <a:ext cx="8782200" cy="1159017"/>
          </a:xfrm>
        </p:spPr>
        <p:txBody>
          <a:bodyPr/>
          <a:lstStyle/>
          <a:p>
            <a:pPr>
              <a:lnSpc>
                <a:spcPct val="150000"/>
              </a:lnSpc>
            </a:pPr>
            <a:r>
              <a:rPr lang="en-US" sz="1600" dirty="0"/>
              <a:t>Adaptive suppression strength:</a:t>
            </a:r>
          </a:p>
          <a:p>
            <a:pPr lvl="1">
              <a:lnSpc>
                <a:spcPct val="150000"/>
              </a:lnSpc>
              <a:spcBef>
                <a:spcPts val="0"/>
              </a:spcBef>
            </a:pPr>
            <a:r>
              <a:rPr lang="en-US" dirty="0"/>
              <a:t>Minimal degradation on clean or non-speech noise</a:t>
            </a:r>
          </a:p>
          <a:p>
            <a:pPr lvl="1">
              <a:lnSpc>
                <a:spcPct val="150000"/>
              </a:lnSpc>
              <a:spcBef>
                <a:spcPts val="0"/>
              </a:spcBef>
            </a:pPr>
            <a:r>
              <a:rPr lang="en-US" dirty="0"/>
              <a:t>Still big improvement on speech noise</a:t>
            </a:r>
          </a:p>
          <a:p>
            <a:pPr lvl="1">
              <a:lnSpc>
                <a:spcPct val="150000"/>
              </a:lnSpc>
              <a:spcBef>
                <a:spcPts val="0"/>
              </a:spcBef>
            </a:pPr>
            <a:r>
              <a:rPr lang="en-US" dirty="0"/>
              <a:t>Smaller model works similarly well</a:t>
            </a:r>
          </a:p>
          <a:p>
            <a:pPr>
              <a:lnSpc>
                <a:spcPct val="150000"/>
              </a:lnSpc>
            </a:pPr>
            <a:endParaRPr lang="en-US" sz="1600" dirty="0"/>
          </a:p>
        </p:txBody>
      </p:sp>
      <p:sp>
        <p:nvSpPr>
          <p:cNvPr id="5" name="Oval 4">
            <a:extLst>
              <a:ext uri="{FF2B5EF4-FFF2-40B4-BE49-F238E27FC236}">
                <a16:creationId xmlns:a16="http://schemas.microsoft.com/office/drawing/2014/main" id="{383EB9B9-79F0-5248-979F-F254AA788F7F}"/>
              </a:ext>
            </a:extLst>
          </p:cNvPr>
          <p:cNvSpPr/>
          <p:nvPr/>
        </p:nvSpPr>
        <p:spPr>
          <a:xfrm>
            <a:off x="6599274" y="2884967"/>
            <a:ext cx="1736652" cy="733579"/>
          </a:xfrm>
          <a:prstGeom prst="ellipse">
            <a:avLst/>
          </a:pr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61252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Shape 401"/>
          <p:cNvSpPr txBox="1">
            <a:spLocks noGrp="1"/>
          </p:cNvSpPr>
          <p:nvPr>
            <p:ph type="title"/>
          </p:nvPr>
        </p:nvSpPr>
        <p:spPr>
          <a:xfrm>
            <a:off x="180900" y="446900"/>
            <a:ext cx="8782200" cy="572700"/>
          </a:xfrm>
          <a:prstGeom prst="rect">
            <a:avLst/>
          </a:prstGeom>
        </p:spPr>
        <p:txBody>
          <a:bodyPr spcFirstLastPara="1" wrap="square" lIns="91425" tIns="91425" rIns="91425" bIns="91425" anchor="t" anchorCtr="0">
            <a:noAutofit/>
          </a:bodyPr>
          <a:lstStyle/>
          <a:p>
            <a:pPr lvl="0"/>
            <a:r>
              <a:rPr lang="en-US" dirty="0"/>
              <a:t>Results of Group 2 (Realistic speech queries)</a:t>
            </a:r>
            <a:endParaRPr dirty="0"/>
          </a:p>
        </p:txBody>
      </p:sp>
      <p:sp>
        <p:nvSpPr>
          <p:cNvPr id="402" name="Shape 402"/>
          <p:cNvSpPr txBox="1">
            <a:spLocks noGrp="1"/>
          </p:cNvSpPr>
          <p:nvPr>
            <p:ph type="body" idx="1"/>
          </p:nvPr>
        </p:nvSpPr>
        <p:spPr>
          <a:xfrm>
            <a:off x="180900" y="1143700"/>
            <a:ext cx="4384012" cy="3416400"/>
          </a:xfrm>
          <a:prstGeom prst="rect">
            <a:avLst/>
          </a:prstGeom>
        </p:spPr>
        <p:txBody>
          <a:bodyPr spcFirstLastPara="1" wrap="square" lIns="91425" tIns="91425" rIns="91425" bIns="91425" anchor="t" anchorCtr="0">
            <a:noAutofit/>
          </a:bodyPr>
          <a:lstStyle/>
          <a:p>
            <a:pPr fontAlgn="base">
              <a:lnSpc>
                <a:spcPct val="200000"/>
              </a:lnSpc>
            </a:pPr>
            <a:r>
              <a:rPr lang="en-US" dirty="0"/>
              <a:t>Can the model size go further down?</a:t>
            </a:r>
          </a:p>
          <a:p>
            <a:pPr fontAlgn="base">
              <a:lnSpc>
                <a:spcPct val="200000"/>
              </a:lnSpc>
            </a:pPr>
            <a:r>
              <a:rPr lang="en-US" dirty="0"/>
              <a:t>No voice filtering baseline:</a:t>
            </a:r>
          </a:p>
          <a:p>
            <a:pPr lvl="1" fontAlgn="base">
              <a:lnSpc>
                <a:spcPct val="200000"/>
              </a:lnSpc>
              <a:spcBef>
                <a:spcPts val="0"/>
              </a:spcBef>
            </a:pPr>
            <a:r>
              <a:rPr lang="en-US" dirty="0"/>
              <a:t>Speech noise, Additive: 56.5%</a:t>
            </a:r>
          </a:p>
          <a:p>
            <a:pPr lvl="1" fontAlgn="base">
              <a:lnSpc>
                <a:spcPct val="200000"/>
              </a:lnSpc>
              <a:spcBef>
                <a:spcPts val="0"/>
              </a:spcBef>
            </a:pPr>
            <a:r>
              <a:rPr lang="en-US" dirty="0"/>
              <a:t>Speech noise, Reverb: 53.8%</a:t>
            </a:r>
          </a:p>
        </p:txBody>
      </p:sp>
      <p:pic>
        <p:nvPicPr>
          <p:cNvPr id="3" name="Graphic 2">
            <a:extLst>
              <a:ext uri="{FF2B5EF4-FFF2-40B4-BE49-F238E27FC236}">
                <a16:creationId xmlns:a16="http://schemas.microsoft.com/office/drawing/2014/main" id="{8DDF553A-64E4-FE44-A930-D2DE82DD15B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635796" y="1669672"/>
            <a:ext cx="4446695" cy="2741571"/>
          </a:xfrm>
          <a:prstGeom prst="rect">
            <a:avLst/>
          </a:prstGeom>
        </p:spPr>
      </p:pic>
    </p:spTree>
    <p:extLst>
      <p:ext uri="{BB962C8B-B14F-4D97-AF65-F5344CB8AC3E}">
        <p14:creationId xmlns:p14="http://schemas.microsoft.com/office/powerpoint/2010/main" val="7466870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77CFC7-75E7-E144-9CD2-381594C0C2DC}"/>
              </a:ext>
            </a:extLst>
          </p:cNvPr>
          <p:cNvSpPr>
            <a:spLocks noGrp="1"/>
          </p:cNvSpPr>
          <p:nvPr>
            <p:ph type="title"/>
          </p:nvPr>
        </p:nvSpPr>
        <p:spPr/>
        <p:txBody>
          <a:bodyPr/>
          <a:lstStyle/>
          <a:p>
            <a:r>
              <a:rPr lang="en-US" dirty="0"/>
              <a:t>The Cocktail Party Problem</a:t>
            </a:r>
          </a:p>
        </p:txBody>
      </p:sp>
      <p:sp>
        <p:nvSpPr>
          <p:cNvPr id="3" name="Text Placeholder 2">
            <a:extLst>
              <a:ext uri="{FF2B5EF4-FFF2-40B4-BE49-F238E27FC236}">
                <a16:creationId xmlns:a16="http://schemas.microsoft.com/office/drawing/2014/main" id="{435CD984-4A14-2C44-860E-365AE206C608}"/>
              </a:ext>
            </a:extLst>
          </p:cNvPr>
          <p:cNvSpPr>
            <a:spLocks noGrp="1"/>
          </p:cNvSpPr>
          <p:nvPr>
            <p:ph type="body" idx="1"/>
          </p:nvPr>
        </p:nvSpPr>
        <p:spPr>
          <a:xfrm>
            <a:off x="180899" y="1143700"/>
            <a:ext cx="4778233" cy="3416400"/>
          </a:xfrm>
        </p:spPr>
        <p:txBody>
          <a:bodyPr/>
          <a:lstStyle/>
          <a:p>
            <a:pPr marL="114300" indent="0">
              <a:lnSpc>
                <a:spcPct val="150000"/>
              </a:lnSpc>
              <a:buNone/>
            </a:pPr>
            <a:r>
              <a:rPr lang="en-US" dirty="0"/>
              <a:t>The problem:</a:t>
            </a:r>
          </a:p>
          <a:p>
            <a:pPr>
              <a:lnSpc>
                <a:spcPct val="150000"/>
              </a:lnSpc>
            </a:pPr>
            <a:r>
              <a:rPr lang="en-US" u="sng" dirty="0"/>
              <a:t>Multiple</a:t>
            </a:r>
            <a:r>
              <a:rPr lang="en-US" dirty="0"/>
              <a:t> talkers speaking simultaneously</a:t>
            </a:r>
          </a:p>
          <a:p>
            <a:pPr>
              <a:lnSpc>
                <a:spcPct val="150000"/>
              </a:lnSpc>
            </a:pPr>
            <a:r>
              <a:rPr lang="en-US" dirty="0"/>
              <a:t>You just want to listen to </a:t>
            </a:r>
            <a:r>
              <a:rPr lang="en-US" u="sng" dirty="0"/>
              <a:t>one</a:t>
            </a:r>
            <a:r>
              <a:rPr lang="en-US" dirty="0"/>
              <a:t> person</a:t>
            </a:r>
          </a:p>
          <a:p>
            <a:pPr>
              <a:lnSpc>
                <a:spcPct val="150000"/>
              </a:lnSpc>
            </a:pPr>
            <a:endParaRPr lang="en-US" dirty="0"/>
          </a:p>
          <a:p>
            <a:pPr marL="114300" indent="0">
              <a:lnSpc>
                <a:spcPct val="150000"/>
              </a:lnSpc>
              <a:buNone/>
            </a:pPr>
            <a:r>
              <a:rPr lang="en-US" dirty="0"/>
              <a:t>Conventional solutions:</a:t>
            </a:r>
          </a:p>
          <a:p>
            <a:pPr>
              <a:lnSpc>
                <a:spcPct val="150000"/>
              </a:lnSpc>
            </a:pPr>
            <a:r>
              <a:rPr lang="en-US" dirty="0"/>
              <a:t>Multi-channel blind separation</a:t>
            </a:r>
          </a:p>
          <a:p>
            <a:pPr>
              <a:lnSpc>
                <a:spcPct val="150000"/>
              </a:lnSpc>
            </a:pPr>
            <a:r>
              <a:rPr lang="en-US" b="1" dirty="0"/>
              <a:t>Single-channel</a:t>
            </a:r>
            <a:r>
              <a:rPr lang="en-US" dirty="0"/>
              <a:t> blind separation</a:t>
            </a:r>
          </a:p>
        </p:txBody>
      </p:sp>
      <p:sp>
        <p:nvSpPr>
          <p:cNvPr id="4" name="Slide Number Placeholder 3">
            <a:extLst>
              <a:ext uri="{FF2B5EF4-FFF2-40B4-BE49-F238E27FC236}">
                <a16:creationId xmlns:a16="http://schemas.microsoft.com/office/drawing/2014/main" id="{309DFFD0-C016-3545-88B2-2292D658E72E}"/>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4</a:t>
            </a:fld>
            <a:endParaRPr lang="en"/>
          </a:p>
        </p:txBody>
      </p:sp>
      <p:pic>
        <p:nvPicPr>
          <p:cNvPr id="5" name="Picture 4">
            <a:extLst>
              <a:ext uri="{FF2B5EF4-FFF2-40B4-BE49-F238E27FC236}">
                <a16:creationId xmlns:a16="http://schemas.microsoft.com/office/drawing/2014/main" id="{6855B9F0-BCE4-714C-AC85-C3EF6620BAE3}"/>
              </a:ext>
            </a:extLst>
          </p:cNvPr>
          <p:cNvPicPr>
            <a:picLocks noChangeAspect="1"/>
          </p:cNvPicPr>
          <p:nvPr/>
        </p:nvPicPr>
        <p:blipFill rotWithShape="1">
          <a:blip r:embed="rId3"/>
          <a:srcRect t="1333" b="11944"/>
          <a:stretch/>
        </p:blipFill>
        <p:spPr>
          <a:xfrm>
            <a:off x="4959133" y="243443"/>
            <a:ext cx="3937000" cy="2125683"/>
          </a:xfrm>
          <a:prstGeom prst="rect">
            <a:avLst/>
          </a:prstGeom>
        </p:spPr>
      </p:pic>
      <p:pic>
        <p:nvPicPr>
          <p:cNvPr id="7" name="Picture 6">
            <a:extLst>
              <a:ext uri="{FF2B5EF4-FFF2-40B4-BE49-F238E27FC236}">
                <a16:creationId xmlns:a16="http://schemas.microsoft.com/office/drawing/2014/main" id="{02589671-C721-9044-B2F2-40C44DCABDD6}"/>
              </a:ext>
            </a:extLst>
          </p:cNvPr>
          <p:cNvPicPr>
            <a:picLocks noChangeAspect="1"/>
          </p:cNvPicPr>
          <p:nvPr/>
        </p:nvPicPr>
        <p:blipFill>
          <a:blip r:embed="rId4"/>
          <a:stretch>
            <a:fillRect/>
          </a:stretch>
        </p:blipFill>
        <p:spPr>
          <a:xfrm>
            <a:off x="5290457" y="2686770"/>
            <a:ext cx="3540362" cy="1791885"/>
          </a:xfrm>
          <a:prstGeom prst="rect">
            <a:avLst/>
          </a:prstGeom>
        </p:spPr>
      </p:pic>
      <p:sp>
        <p:nvSpPr>
          <p:cNvPr id="8" name="TextBox 7">
            <a:extLst>
              <a:ext uri="{FF2B5EF4-FFF2-40B4-BE49-F238E27FC236}">
                <a16:creationId xmlns:a16="http://schemas.microsoft.com/office/drawing/2014/main" id="{111CC1F9-A79F-2F4F-B191-FDF299C8C798}"/>
              </a:ext>
            </a:extLst>
          </p:cNvPr>
          <p:cNvSpPr txBox="1"/>
          <p:nvPr/>
        </p:nvSpPr>
        <p:spPr>
          <a:xfrm>
            <a:off x="6172411" y="2378660"/>
            <a:ext cx="1776447" cy="215444"/>
          </a:xfrm>
          <a:prstGeom prst="rect">
            <a:avLst/>
          </a:prstGeom>
          <a:noFill/>
        </p:spPr>
        <p:txBody>
          <a:bodyPr wrap="none" rtlCol="0">
            <a:spAutoFit/>
          </a:bodyPr>
          <a:lstStyle/>
          <a:p>
            <a:pPr algn="ctr"/>
            <a:r>
              <a:rPr lang="en-US" sz="800" i="1" dirty="0">
                <a:solidFill>
                  <a:schemeClr val="bg1">
                    <a:lumMod val="65000"/>
                  </a:schemeClr>
                </a:solidFill>
              </a:rPr>
              <a:t>Image from </a:t>
            </a:r>
            <a:r>
              <a:rPr lang="en-US" sz="800" i="1" dirty="0" err="1">
                <a:solidFill>
                  <a:schemeClr val="bg1">
                    <a:lumMod val="65000"/>
                  </a:schemeClr>
                </a:solidFill>
              </a:rPr>
              <a:t>elixirofknowledge.com</a:t>
            </a:r>
            <a:r>
              <a:rPr lang="en-US" sz="800" i="1" dirty="0">
                <a:solidFill>
                  <a:schemeClr val="bg1">
                    <a:lumMod val="65000"/>
                  </a:schemeClr>
                </a:solidFill>
              </a:rPr>
              <a:t> </a:t>
            </a:r>
          </a:p>
        </p:txBody>
      </p:sp>
      <p:sp>
        <p:nvSpPr>
          <p:cNvPr id="9" name="TextBox 8">
            <a:extLst>
              <a:ext uri="{FF2B5EF4-FFF2-40B4-BE49-F238E27FC236}">
                <a16:creationId xmlns:a16="http://schemas.microsoft.com/office/drawing/2014/main" id="{9991DE42-A3C4-C34A-BF55-9D750464A1E7}"/>
              </a:ext>
            </a:extLst>
          </p:cNvPr>
          <p:cNvSpPr txBox="1"/>
          <p:nvPr/>
        </p:nvSpPr>
        <p:spPr>
          <a:xfrm>
            <a:off x="5833376" y="4478655"/>
            <a:ext cx="2454518" cy="215444"/>
          </a:xfrm>
          <a:prstGeom prst="rect">
            <a:avLst/>
          </a:prstGeom>
          <a:noFill/>
        </p:spPr>
        <p:txBody>
          <a:bodyPr wrap="none" rtlCol="0">
            <a:spAutoFit/>
          </a:bodyPr>
          <a:lstStyle/>
          <a:p>
            <a:pPr algn="ctr"/>
            <a:r>
              <a:rPr lang="en-US" sz="800" i="1" dirty="0">
                <a:solidFill>
                  <a:schemeClr val="bg1">
                    <a:lumMod val="65000"/>
                  </a:schemeClr>
                </a:solidFill>
              </a:rPr>
              <a:t>Image from </a:t>
            </a:r>
            <a:r>
              <a:rPr lang="en-US" sz="800" i="1" dirty="0" err="1">
                <a:solidFill>
                  <a:schemeClr val="bg1">
                    <a:lumMod val="65000"/>
                  </a:schemeClr>
                </a:solidFill>
              </a:rPr>
              <a:t>Nima</a:t>
            </a:r>
            <a:r>
              <a:rPr lang="en-US" sz="800" i="1" dirty="0">
                <a:solidFill>
                  <a:schemeClr val="bg1">
                    <a:lumMod val="65000"/>
                  </a:schemeClr>
                </a:solidFill>
              </a:rPr>
              <a:t> </a:t>
            </a:r>
            <a:r>
              <a:rPr lang="en-US" sz="800" i="1" dirty="0" err="1">
                <a:solidFill>
                  <a:schemeClr val="bg1">
                    <a:lumMod val="65000"/>
                  </a:schemeClr>
                </a:solidFill>
              </a:rPr>
              <a:t>Mesgarani</a:t>
            </a:r>
            <a:r>
              <a:rPr lang="en-US" sz="800" i="1" dirty="0">
                <a:solidFill>
                  <a:schemeClr val="bg1">
                    <a:lumMod val="65000"/>
                  </a:schemeClr>
                </a:solidFill>
              </a:rPr>
              <a:t>, Columbia University</a:t>
            </a:r>
          </a:p>
        </p:txBody>
      </p:sp>
    </p:spTree>
    <p:extLst>
      <p:ext uri="{BB962C8B-B14F-4D97-AF65-F5344CB8AC3E}">
        <p14:creationId xmlns:p14="http://schemas.microsoft.com/office/powerpoint/2010/main" val="192412127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Shape 401"/>
          <p:cNvSpPr txBox="1">
            <a:spLocks noGrp="1"/>
          </p:cNvSpPr>
          <p:nvPr>
            <p:ph type="title"/>
          </p:nvPr>
        </p:nvSpPr>
        <p:spPr>
          <a:xfrm>
            <a:off x="180900" y="446900"/>
            <a:ext cx="8782200" cy="572700"/>
          </a:xfrm>
          <a:prstGeom prst="rect">
            <a:avLst/>
          </a:prstGeom>
        </p:spPr>
        <p:txBody>
          <a:bodyPr spcFirstLastPara="1" wrap="square" lIns="91425" tIns="91425" rIns="91425" bIns="91425" anchor="t" anchorCtr="0">
            <a:noAutofit/>
          </a:bodyPr>
          <a:lstStyle/>
          <a:p>
            <a:pPr lvl="0"/>
            <a:r>
              <a:rPr lang="en-US" dirty="0"/>
              <a:t>Which frontend to use?</a:t>
            </a:r>
            <a:endParaRPr dirty="0"/>
          </a:p>
        </p:txBody>
      </p:sp>
      <p:sp>
        <p:nvSpPr>
          <p:cNvPr id="402" name="Shape 402"/>
          <p:cNvSpPr txBox="1">
            <a:spLocks noGrp="1"/>
          </p:cNvSpPr>
          <p:nvPr>
            <p:ph type="body" idx="1"/>
          </p:nvPr>
        </p:nvSpPr>
        <p:spPr>
          <a:xfrm>
            <a:off x="180900" y="1143700"/>
            <a:ext cx="8782200" cy="3416400"/>
          </a:xfrm>
          <a:prstGeom prst="rect">
            <a:avLst/>
          </a:prstGeom>
        </p:spPr>
        <p:txBody>
          <a:bodyPr spcFirstLastPara="1" wrap="square" lIns="91425" tIns="91425" rIns="91425" bIns="91425" anchor="t" anchorCtr="0">
            <a:noAutofit/>
          </a:bodyPr>
          <a:lstStyle/>
          <a:p>
            <a:pPr fontAlgn="base">
              <a:lnSpc>
                <a:spcPct val="200000"/>
              </a:lnSpc>
            </a:pPr>
            <a:r>
              <a:rPr lang="en-US" dirty="0" err="1"/>
              <a:t>Filterbank</a:t>
            </a:r>
            <a:r>
              <a:rPr lang="en-US" dirty="0"/>
              <a:t> and stacked </a:t>
            </a:r>
            <a:r>
              <a:rPr lang="en-US" dirty="0" err="1"/>
              <a:t>filterbank</a:t>
            </a:r>
            <a:r>
              <a:rPr lang="en-US" dirty="0"/>
              <a:t> outperform FFT magnitude</a:t>
            </a:r>
          </a:p>
          <a:p>
            <a:pPr fontAlgn="base">
              <a:lnSpc>
                <a:spcPct val="200000"/>
              </a:lnSpc>
            </a:pPr>
            <a:r>
              <a:rPr lang="en-US" dirty="0"/>
              <a:t>We prefer </a:t>
            </a:r>
            <a:r>
              <a:rPr lang="en-US" u="sng" dirty="0"/>
              <a:t>stacked </a:t>
            </a:r>
            <a:r>
              <a:rPr lang="en-US" u="sng" dirty="0" err="1"/>
              <a:t>filterbank</a:t>
            </a:r>
            <a:r>
              <a:rPr lang="en-US" dirty="0"/>
              <a:t> over </a:t>
            </a:r>
            <a:r>
              <a:rPr lang="en-US" dirty="0" err="1"/>
              <a:t>filterbank</a:t>
            </a:r>
            <a:endParaRPr lang="en-US" dirty="0"/>
          </a:p>
          <a:p>
            <a:pPr lvl="1" fontAlgn="base">
              <a:lnSpc>
                <a:spcPct val="200000"/>
              </a:lnSpc>
              <a:spcBef>
                <a:spcPts val="0"/>
              </a:spcBef>
            </a:pPr>
            <a:r>
              <a:rPr lang="en-US" dirty="0"/>
              <a:t>More context information</a:t>
            </a:r>
          </a:p>
          <a:p>
            <a:pPr lvl="1" fontAlgn="base">
              <a:lnSpc>
                <a:spcPct val="200000"/>
              </a:lnSpc>
              <a:spcBef>
                <a:spcPts val="0"/>
              </a:spcBef>
            </a:pPr>
            <a:r>
              <a:rPr lang="en-US" dirty="0"/>
              <a:t>Less runtime operations (usually subsample the frames after stacking)</a:t>
            </a:r>
          </a:p>
        </p:txBody>
      </p:sp>
    </p:spTree>
    <p:extLst>
      <p:ext uri="{BB962C8B-B14F-4D97-AF65-F5344CB8AC3E}">
        <p14:creationId xmlns:p14="http://schemas.microsoft.com/office/powerpoint/2010/main" val="419312897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Shape 401"/>
          <p:cNvSpPr txBox="1">
            <a:spLocks noGrp="1"/>
          </p:cNvSpPr>
          <p:nvPr>
            <p:ph type="title"/>
          </p:nvPr>
        </p:nvSpPr>
        <p:spPr>
          <a:xfrm>
            <a:off x="180900" y="446900"/>
            <a:ext cx="8782200" cy="572700"/>
          </a:xfrm>
          <a:prstGeom prst="rect">
            <a:avLst/>
          </a:prstGeom>
        </p:spPr>
        <p:txBody>
          <a:bodyPr spcFirstLastPara="1" wrap="square" lIns="91425" tIns="91425" rIns="91425" bIns="91425" anchor="t" anchorCtr="0">
            <a:noAutofit/>
          </a:bodyPr>
          <a:lstStyle/>
          <a:p>
            <a:pPr lvl="0"/>
            <a:r>
              <a:rPr lang="en-US" dirty="0"/>
              <a:t>Conclusions</a:t>
            </a:r>
            <a:endParaRPr dirty="0"/>
          </a:p>
        </p:txBody>
      </p:sp>
      <p:sp>
        <p:nvSpPr>
          <p:cNvPr id="402" name="Shape 402"/>
          <p:cNvSpPr txBox="1">
            <a:spLocks noGrp="1"/>
          </p:cNvSpPr>
          <p:nvPr>
            <p:ph type="body" idx="1"/>
          </p:nvPr>
        </p:nvSpPr>
        <p:spPr>
          <a:xfrm>
            <a:off x="180900" y="1143700"/>
            <a:ext cx="8782200" cy="3416400"/>
          </a:xfrm>
          <a:prstGeom prst="rect">
            <a:avLst/>
          </a:prstGeom>
        </p:spPr>
        <p:txBody>
          <a:bodyPr spcFirstLastPara="1" wrap="square" lIns="91425" tIns="91425" rIns="91425" bIns="91425" anchor="t" anchorCtr="0">
            <a:noAutofit/>
          </a:bodyPr>
          <a:lstStyle/>
          <a:p>
            <a:pPr fontAlgn="base">
              <a:lnSpc>
                <a:spcPct val="150000"/>
              </a:lnSpc>
            </a:pPr>
            <a:r>
              <a:rPr lang="en-US" dirty="0" err="1"/>
              <a:t>VoiceFilter</a:t>
            </a:r>
            <a:r>
              <a:rPr lang="en-US" dirty="0"/>
              <a:t>-Lite: Use your enrolled voice to improve ASR on overlapped speech</a:t>
            </a:r>
          </a:p>
          <a:p>
            <a:pPr fontAlgn="base">
              <a:lnSpc>
                <a:spcPct val="150000"/>
              </a:lnSpc>
            </a:pPr>
            <a:r>
              <a:rPr lang="en-US" dirty="0"/>
              <a:t>It’s tiny, fast, streaming, and part of on-device ASR</a:t>
            </a:r>
          </a:p>
          <a:p>
            <a:pPr fontAlgn="base">
              <a:lnSpc>
                <a:spcPct val="150000"/>
              </a:lnSpc>
            </a:pPr>
            <a:r>
              <a:rPr lang="en-US" dirty="0"/>
              <a:t>Two approaches to resolve over-suppression issues:</a:t>
            </a:r>
          </a:p>
          <a:p>
            <a:pPr lvl="1" fontAlgn="base">
              <a:lnSpc>
                <a:spcPct val="150000"/>
              </a:lnSpc>
              <a:spcBef>
                <a:spcPts val="0"/>
              </a:spcBef>
            </a:pPr>
            <a:r>
              <a:rPr lang="en-US" dirty="0"/>
              <a:t>Asymmetric loss</a:t>
            </a:r>
          </a:p>
          <a:p>
            <a:pPr lvl="1" fontAlgn="base">
              <a:lnSpc>
                <a:spcPct val="150000"/>
              </a:lnSpc>
              <a:spcBef>
                <a:spcPts val="0"/>
              </a:spcBef>
            </a:pPr>
            <a:r>
              <a:rPr lang="en-US" dirty="0"/>
              <a:t>Adaptive suppression strength</a:t>
            </a:r>
          </a:p>
          <a:p>
            <a:pPr fontAlgn="base">
              <a:lnSpc>
                <a:spcPct val="150000"/>
              </a:lnSpc>
            </a:pPr>
            <a:r>
              <a:rPr lang="en-US" dirty="0"/>
              <a:t>A model of 2.2 MB:</a:t>
            </a:r>
          </a:p>
          <a:p>
            <a:pPr lvl="1" fontAlgn="base">
              <a:lnSpc>
                <a:spcPct val="150000"/>
              </a:lnSpc>
              <a:spcBef>
                <a:spcPts val="0"/>
              </a:spcBef>
            </a:pPr>
            <a:r>
              <a:rPr lang="en-US" dirty="0"/>
              <a:t>No WER degradation on clean and non-speech noise conditions</a:t>
            </a:r>
          </a:p>
          <a:p>
            <a:pPr lvl="1" fontAlgn="base">
              <a:lnSpc>
                <a:spcPct val="150000"/>
              </a:lnSpc>
              <a:spcBef>
                <a:spcPts val="0"/>
              </a:spcBef>
            </a:pPr>
            <a:r>
              <a:rPr lang="en-US" dirty="0"/>
              <a:t>25.1% (44.4% rel.) WER improvement on overlapped speech</a:t>
            </a:r>
          </a:p>
          <a:p>
            <a:pPr lvl="1" fontAlgn="base">
              <a:lnSpc>
                <a:spcPct val="150000"/>
              </a:lnSpc>
              <a:spcBef>
                <a:spcPts val="0"/>
              </a:spcBef>
            </a:pPr>
            <a:endParaRPr lang="en-US" dirty="0"/>
          </a:p>
        </p:txBody>
      </p:sp>
    </p:spTree>
    <p:extLst>
      <p:ext uri="{BB962C8B-B14F-4D97-AF65-F5344CB8AC3E}">
        <p14:creationId xmlns:p14="http://schemas.microsoft.com/office/powerpoint/2010/main" val="48631427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Shape 401"/>
          <p:cNvSpPr txBox="1">
            <a:spLocks noGrp="1"/>
          </p:cNvSpPr>
          <p:nvPr>
            <p:ph type="title"/>
          </p:nvPr>
        </p:nvSpPr>
        <p:spPr>
          <a:xfrm>
            <a:off x="180900" y="446900"/>
            <a:ext cx="8782200" cy="572700"/>
          </a:xfrm>
          <a:prstGeom prst="rect">
            <a:avLst/>
          </a:prstGeom>
        </p:spPr>
        <p:txBody>
          <a:bodyPr spcFirstLastPara="1" wrap="square" lIns="91425" tIns="91425" rIns="91425" bIns="91425" anchor="t" anchorCtr="0">
            <a:noAutofit/>
          </a:bodyPr>
          <a:lstStyle/>
          <a:p>
            <a:pPr lvl="0"/>
            <a:r>
              <a:rPr lang="en-US" dirty="0"/>
              <a:t>Demo</a:t>
            </a:r>
            <a:endParaRPr dirty="0"/>
          </a:p>
        </p:txBody>
      </p:sp>
      <p:pic>
        <p:nvPicPr>
          <p:cNvPr id="5" name="Picture 4">
            <a:extLst>
              <a:ext uri="{FF2B5EF4-FFF2-40B4-BE49-F238E27FC236}">
                <a16:creationId xmlns:a16="http://schemas.microsoft.com/office/drawing/2014/main" id="{43CD606D-EEE1-5F4A-B17B-E2F74256ABEB}"/>
              </a:ext>
            </a:extLst>
          </p:cNvPr>
          <p:cNvPicPr>
            <a:picLocks noChangeAspect="1"/>
          </p:cNvPicPr>
          <p:nvPr/>
        </p:nvPicPr>
        <p:blipFill>
          <a:blip r:embed="rId3"/>
          <a:stretch>
            <a:fillRect/>
          </a:stretch>
        </p:blipFill>
        <p:spPr>
          <a:xfrm>
            <a:off x="1661517" y="1255699"/>
            <a:ext cx="5820965" cy="3744366"/>
          </a:xfrm>
          <a:prstGeom prst="rect">
            <a:avLst/>
          </a:prstGeom>
          <a:effectLst>
            <a:outerShdw blurRad="88900" dir="2700000" algn="tl" rotWithShape="0">
              <a:prstClr val="black">
                <a:alpha val="40000"/>
              </a:prstClr>
            </a:outerShdw>
          </a:effectLst>
        </p:spPr>
      </p:pic>
    </p:spTree>
    <p:extLst>
      <p:ext uri="{BB962C8B-B14F-4D97-AF65-F5344CB8AC3E}">
        <p14:creationId xmlns:p14="http://schemas.microsoft.com/office/powerpoint/2010/main" val="117602716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Shape 401"/>
          <p:cNvSpPr txBox="1">
            <a:spLocks noGrp="1"/>
          </p:cNvSpPr>
          <p:nvPr>
            <p:ph type="title"/>
          </p:nvPr>
        </p:nvSpPr>
        <p:spPr>
          <a:xfrm>
            <a:off x="180900" y="446900"/>
            <a:ext cx="8782200" cy="572700"/>
          </a:xfrm>
          <a:prstGeom prst="rect">
            <a:avLst/>
          </a:prstGeom>
        </p:spPr>
        <p:txBody>
          <a:bodyPr spcFirstLastPara="1" wrap="square" lIns="91425" tIns="91425" rIns="91425" bIns="91425" anchor="t" anchorCtr="0">
            <a:noAutofit/>
          </a:bodyPr>
          <a:lstStyle/>
          <a:p>
            <a:pPr lvl="0"/>
            <a:r>
              <a:rPr lang="en-US" dirty="0"/>
              <a:t>Acknowledgement</a:t>
            </a:r>
            <a:endParaRPr dirty="0"/>
          </a:p>
        </p:txBody>
      </p:sp>
      <p:sp>
        <p:nvSpPr>
          <p:cNvPr id="402" name="Shape 402"/>
          <p:cNvSpPr txBox="1">
            <a:spLocks noGrp="1"/>
          </p:cNvSpPr>
          <p:nvPr>
            <p:ph type="body" idx="1"/>
          </p:nvPr>
        </p:nvSpPr>
        <p:spPr>
          <a:xfrm>
            <a:off x="180900" y="1143700"/>
            <a:ext cx="8782200" cy="3416400"/>
          </a:xfrm>
          <a:prstGeom prst="rect">
            <a:avLst/>
          </a:prstGeom>
        </p:spPr>
        <p:txBody>
          <a:bodyPr spcFirstLastPara="1" wrap="square" lIns="91425" tIns="91425" rIns="91425" bIns="91425" anchor="t" anchorCtr="0">
            <a:noAutofit/>
          </a:bodyPr>
          <a:lstStyle/>
          <a:p>
            <a:pPr fontAlgn="base">
              <a:lnSpc>
                <a:spcPct val="150000"/>
              </a:lnSpc>
            </a:pPr>
            <a:r>
              <a:rPr lang="en-US" dirty="0"/>
              <a:t>We’d like to thank Philip Chao, Sinan </a:t>
            </a:r>
            <a:r>
              <a:rPr lang="en-US" dirty="0" err="1"/>
              <a:t>Akay</a:t>
            </a:r>
            <a:r>
              <a:rPr lang="en-US" dirty="0"/>
              <a:t>, John Han, Stephen Wu, </a:t>
            </a:r>
            <a:r>
              <a:rPr lang="en-US" dirty="0" err="1"/>
              <a:t>Yiteng</a:t>
            </a:r>
            <a:r>
              <a:rPr lang="en-US" dirty="0"/>
              <a:t> Huang, Jaclyn </a:t>
            </a:r>
            <a:r>
              <a:rPr lang="en-US" dirty="0" err="1"/>
              <a:t>Konzelmann</a:t>
            </a:r>
            <a:r>
              <a:rPr lang="en-US" dirty="0"/>
              <a:t> and Nino </a:t>
            </a:r>
            <a:r>
              <a:rPr lang="en-US" dirty="0" err="1"/>
              <a:t>Tasca</a:t>
            </a:r>
            <a:r>
              <a:rPr lang="en-US" dirty="0"/>
              <a:t> for the support and helpful discussions</a:t>
            </a:r>
          </a:p>
        </p:txBody>
      </p:sp>
    </p:spTree>
    <p:extLst>
      <p:ext uri="{BB962C8B-B14F-4D97-AF65-F5344CB8AC3E}">
        <p14:creationId xmlns:p14="http://schemas.microsoft.com/office/powerpoint/2010/main" val="55165768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45"/>
        <p:cNvGrpSpPr/>
        <p:nvPr/>
      </p:nvGrpSpPr>
      <p:grpSpPr>
        <a:xfrm>
          <a:off x="0" y="0"/>
          <a:ext cx="0" cy="0"/>
          <a:chOff x="0" y="0"/>
          <a:chExt cx="0" cy="0"/>
        </a:xfrm>
      </p:grpSpPr>
      <p:sp>
        <p:nvSpPr>
          <p:cNvPr id="546" name="Shape 546"/>
          <p:cNvSpPr txBox="1">
            <a:spLocks noGrp="1"/>
          </p:cNvSpPr>
          <p:nvPr>
            <p:ph type="title"/>
          </p:nvPr>
        </p:nvSpPr>
        <p:spPr>
          <a:xfrm>
            <a:off x="540100" y="703050"/>
            <a:ext cx="8035200" cy="3649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Questions?</a:t>
            </a:r>
            <a:endParaRPr/>
          </a:p>
        </p:txBody>
      </p:sp>
      <p:pic>
        <p:nvPicPr>
          <p:cNvPr id="3" name="Picture 2">
            <a:extLst>
              <a:ext uri="{FF2B5EF4-FFF2-40B4-BE49-F238E27FC236}">
                <a16:creationId xmlns:a16="http://schemas.microsoft.com/office/drawing/2014/main" id="{37EF4694-1879-7748-917C-050B4A486F4D}"/>
              </a:ext>
            </a:extLst>
          </p:cNvPr>
          <p:cNvPicPr>
            <a:picLocks noChangeAspect="1"/>
          </p:cNvPicPr>
          <p:nvPr/>
        </p:nvPicPr>
        <p:blipFill>
          <a:blip r:embed="rId3"/>
          <a:stretch>
            <a:fillRect/>
          </a:stretch>
        </p:blipFill>
        <p:spPr>
          <a:xfrm>
            <a:off x="-41564" y="2521261"/>
            <a:ext cx="9185564" cy="2634158"/>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03761F-E880-394A-96E4-8CBFC2093135}"/>
              </a:ext>
            </a:extLst>
          </p:cNvPr>
          <p:cNvSpPr>
            <a:spLocks noGrp="1"/>
          </p:cNvSpPr>
          <p:nvPr>
            <p:ph type="title"/>
          </p:nvPr>
        </p:nvSpPr>
        <p:spPr/>
        <p:txBody>
          <a:bodyPr/>
          <a:lstStyle/>
          <a:p>
            <a:r>
              <a:rPr lang="en" dirty="0"/>
              <a:t>Knowing “whom to listen to”</a:t>
            </a:r>
            <a:endParaRPr lang="en-US" dirty="0"/>
          </a:p>
        </p:txBody>
      </p:sp>
      <p:sp>
        <p:nvSpPr>
          <p:cNvPr id="3" name="Text Placeholder 2">
            <a:extLst>
              <a:ext uri="{FF2B5EF4-FFF2-40B4-BE49-F238E27FC236}">
                <a16:creationId xmlns:a16="http://schemas.microsoft.com/office/drawing/2014/main" id="{C357F7DB-C29C-A245-AD3C-D25FB98AE70A}"/>
              </a:ext>
            </a:extLst>
          </p:cNvPr>
          <p:cNvSpPr>
            <a:spLocks noGrp="1"/>
          </p:cNvSpPr>
          <p:nvPr>
            <p:ph type="body" idx="1"/>
          </p:nvPr>
        </p:nvSpPr>
        <p:spPr/>
        <p:txBody>
          <a:bodyPr/>
          <a:lstStyle/>
          <a:p>
            <a:pPr>
              <a:lnSpc>
                <a:spcPct val="150000"/>
              </a:lnSpc>
            </a:pPr>
            <a:r>
              <a:rPr lang="en-US" dirty="0"/>
              <a:t>Voice Match already deployed to:</a:t>
            </a:r>
          </a:p>
          <a:p>
            <a:pPr lvl="1">
              <a:lnSpc>
                <a:spcPct val="150000"/>
              </a:lnSpc>
              <a:spcBef>
                <a:spcPts val="0"/>
              </a:spcBef>
            </a:pPr>
            <a:r>
              <a:rPr lang="en-US" dirty="0"/>
              <a:t>Android smart phones</a:t>
            </a:r>
          </a:p>
          <a:p>
            <a:pPr lvl="1">
              <a:lnSpc>
                <a:spcPct val="150000"/>
              </a:lnSpc>
              <a:spcBef>
                <a:spcPts val="0"/>
              </a:spcBef>
            </a:pPr>
            <a:r>
              <a:rPr lang="en-US" dirty="0"/>
              <a:t>Smart home speakers</a:t>
            </a:r>
          </a:p>
          <a:p>
            <a:pPr>
              <a:lnSpc>
                <a:spcPct val="150000"/>
              </a:lnSpc>
            </a:pPr>
            <a:r>
              <a:rPr lang="en-US" dirty="0"/>
              <a:t>User’s </a:t>
            </a:r>
            <a:r>
              <a:rPr lang="en-US" b="1" dirty="0"/>
              <a:t>voice profile</a:t>
            </a:r>
            <a:r>
              <a:rPr lang="en-US" dirty="0"/>
              <a:t> stored on device</a:t>
            </a:r>
          </a:p>
        </p:txBody>
      </p:sp>
      <p:sp>
        <p:nvSpPr>
          <p:cNvPr id="4" name="Text Placeholder 3">
            <a:extLst>
              <a:ext uri="{FF2B5EF4-FFF2-40B4-BE49-F238E27FC236}">
                <a16:creationId xmlns:a16="http://schemas.microsoft.com/office/drawing/2014/main" id="{1552FDCD-3F75-934D-BD41-1F998B48DD1E}"/>
              </a:ext>
            </a:extLst>
          </p:cNvPr>
          <p:cNvSpPr>
            <a:spLocks noGrp="1"/>
          </p:cNvSpPr>
          <p:nvPr>
            <p:ph type="body" idx="2"/>
          </p:nvPr>
        </p:nvSpPr>
        <p:spPr/>
        <p:txBody>
          <a:bodyPr/>
          <a:lstStyle/>
          <a:p>
            <a:pPr lvl="0">
              <a:lnSpc>
                <a:spcPct val="150000"/>
              </a:lnSpc>
              <a:buClr>
                <a:srgbClr val="666666"/>
              </a:buClr>
            </a:pPr>
            <a:r>
              <a:rPr lang="en-US" dirty="0">
                <a:solidFill>
                  <a:srgbClr val="666666"/>
                </a:solidFill>
              </a:rPr>
              <a:t>Blindness sucks</a:t>
            </a:r>
          </a:p>
          <a:p>
            <a:pPr lvl="1">
              <a:lnSpc>
                <a:spcPct val="150000"/>
              </a:lnSpc>
              <a:spcBef>
                <a:spcPts val="0"/>
              </a:spcBef>
              <a:buClr>
                <a:srgbClr val="666666"/>
              </a:buClr>
            </a:pPr>
            <a:r>
              <a:rPr lang="en-US" u="sng" dirty="0">
                <a:solidFill>
                  <a:srgbClr val="666666"/>
                </a:solidFill>
              </a:rPr>
              <a:t>Number of sources</a:t>
            </a:r>
            <a:r>
              <a:rPr lang="en-US" dirty="0">
                <a:solidFill>
                  <a:srgbClr val="666666"/>
                </a:solidFill>
              </a:rPr>
              <a:t> is unknown</a:t>
            </a:r>
          </a:p>
          <a:p>
            <a:pPr lvl="2">
              <a:lnSpc>
                <a:spcPct val="150000"/>
              </a:lnSpc>
              <a:spcBef>
                <a:spcPts val="0"/>
              </a:spcBef>
              <a:buClr>
                <a:srgbClr val="666666"/>
              </a:buClr>
            </a:pPr>
            <a:r>
              <a:rPr lang="en-US" dirty="0">
                <a:solidFill>
                  <a:srgbClr val="666666"/>
                </a:solidFill>
              </a:rPr>
              <a:t>Single: don’t want to mess up</a:t>
            </a:r>
          </a:p>
          <a:p>
            <a:pPr lvl="2">
              <a:lnSpc>
                <a:spcPct val="150000"/>
              </a:lnSpc>
              <a:spcBef>
                <a:spcPts val="0"/>
              </a:spcBef>
              <a:buClr>
                <a:srgbClr val="666666"/>
              </a:buClr>
            </a:pPr>
            <a:r>
              <a:rPr lang="en-US" dirty="0">
                <a:solidFill>
                  <a:srgbClr val="666666"/>
                </a:solidFill>
              </a:rPr>
              <a:t>Multiple: only keep target voice </a:t>
            </a:r>
          </a:p>
          <a:p>
            <a:pPr lvl="1">
              <a:lnSpc>
                <a:spcPct val="150000"/>
              </a:lnSpc>
              <a:spcBef>
                <a:spcPts val="0"/>
              </a:spcBef>
              <a:buClr>
                <a:srgbClr val="666666"/>
              </a:buClr>
            </a:pPr>
            <a:r>
              <a:rPr lang="en-US" u="sng" dirty="0">
                <a:solidFill>
                  <a:srgbClr val="666666"/>
                </a:solidFill>
              </a:rPr>
              <a:t>Multiple outputs</a:t>
            </a:r>
            <a:r>
              <a:rPr lang="en-US" dirty="0">
                <a:solidFill>
                  <a:srgbClr val="666666"/>
                </a:solidFill>
              </a:rPr>
              <a:t>, still don’t know which one to use (</a:t>
            </a:r>
            <a:r>
              <a:rPr lang="en-US" i="1" dirty="0">
                <a:solidFill>
                  <a:srgbClr val="666666"/>
                </a:solidFill>
              </a:rPr>
              <a:t>e.g.</a:t>
            </a:r>
            <a:r>
              <a:rPr lang="en-US" dirty="0">
                <a:solidFill>
                  <a:srgbClr val="666666"/>
                </a:solidFill>
              </a:rPr>
              <a:t> to run ASR)</a:t>
            </a:r>
          </a:p>
          <a:p>
            <a:pPr lvl="2">
              <a:lnSpc>
                <a:spcPct val="150000"/>
              </a:lnSpc>
              <a:spcBef>
                <a:spcPts val="0"/>
              </a:spcBef>
              <a:buClr>
                <a:srgbClr val="666666"/>
              </a:buClr>
            </a:pPr>
            <a:r>
              <a:rPr lang="en-US" dirty="0">
                <a:solidFill>
                  <a:srgbClr val="666666"/>
                </a:solidFill>
              </a:rPr>
              <a:t>Pick loudest?</a:t>
            </a:r>
          </a:p>
          <a:p>
            <a:pPr lvl="2">
              <a:lnSpc>
                <a:spcPct val="150000"/>
              </a:lnSpc>
              <a:spcBef>
                <a:spcPts val="0"/>
              </a:spcBef>
              <a:buClr>
                <a:srgbClr val="666666"/>
              </a:buClr>
            </a:pPr>
            <a:r>
              <a:rPr lang="en-US" dirty="0">
                <a:solidFill>
                  <a:srgbClr val="666666"/>
                </a:solidFill>
              </a:rPr>
              <a:t>Run speaker verification on all?</a:t>
            </a:r>
          </a:p>
          <a:p>
            <a:pPr lvl="1">
              <a:lnSpc>
                <a:spcPct val="150000"/>
              </a:lnSpc>
              <a:spcBef>
                <a:spcPts val="0"/>
              </a:spcBef>
              <a:buClr>
                <a:srgbClr val="666666"/>
              </a:buClr>
            </a:pPr>
            <a:r>
              <a:rPr lang="en-US" u="sng" dirty="0">
                <a:solidFill>
                  <a:srgbClr val="666666"/>
                </a:solidFill>
              </a:rPr>
              <a:t>Permutation invariance</a:t>
            </a:r>
            <a:r>
              <a:rPr lang="en-US" dirty="0">
                <a:solidFill>
                  <a:srgbClr val="666666"/>
                </a:solidFill>
              </a:rPr>
              <a:t>: computational cost is high!</a:t>
            </a:r>
          </a:p>
        </p:txBody>
      </p:sp>
      <p:sp>
        <p:nvSpPr>
          <p:cNvPr id="5" name="Slide Number Placeholder 4">
            <a:extLst>
              <a:ext uri="{FF2B5EF4-FFF2-40B4-BE49-F238E27FC236}">
                <a16:creationId xmlns:a16="http://schemas.microsoft.com/office/drawing/2014/main" id="{98D1C2C7-1EE5-F74C-A4DC-B19673522CB5}"/>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5</a:t>
            </a:fld>
            <a:endParaRPr lang="en"/>
          </a:p>
        </p:txBody>
      </p:sp>
      <p:pic>
        <p:nvPicPr>
          <p:cNvPr id="13" name="Picture 12">
            <a:extLst>
              <a:ext uri="{FF2B5EF4-FFF2-40B4-BE49-F238E27FC236}">
                <a16:creationId xmlns:a16="http://schemas.microsoft.com/office/drawing/2014/main" id="{D6E8DB5C-2343-D349-AD38-030F5015C7D8}"/>
              </a:ext>
            </a:extLst>
          </p:cNvPr>
          <p:cNvPicPr>
            <a:picLocks noChangeAspect="1"/>
          </p:cNvPicPr>
          <p:nvPr/>
        </p:nvPicPr>
        <p:blipFill>
          <a:blip r:embed="rId3"/>
          <a:stretch>
            <a:fillRect/>
          </a:stretch>
        </p:blipFill>
        <p:spPr>
          <a:xfrm>
            <a:off x="776460" y="2456929"/>
            <a:ext cx="1201669" cy="2609071"/>
          </a:xfrm>
          <a:prstGeom prst="rect">
            <a:avLst/>
          </a:prstGeom>
          <a:effectLst>
            <a:outerShdw blurRad="88900" dist="12700" dir="2700000" algn="tl" rotWithShape="0">
              <a:prstClr val="black">
                <a:alpha val="40000"/>
              </a:prstClr>
            </a:outerShdw>
          </a:effectLst>
        </p:spPr>
      </p:pic>
      <p:pic>
        <p:nvPicPr>
          <p:cNvPr id="1026" name="Picture 2" descr="https://lh4.googleusercontent.com/lSj-hikqbvhs_qtL8HsiiYPUhXWrmAv27yIaov4Wk4ic9_wq_DhRpY7zWZAIXi4U-Rlfue_BEg7FtfQ4Hjzd7MWsoTUf7_PfHL_aKuZrnGGf-gVFuB753vlI6vh5PQbxJK8fXT7xuow">
            <a:extLst>
              <a:ext uri="{FF2B5EF4-FFF2-40B4-BE49-F238E27FC236}">
                <a16:creationId xmlns:a16="http://schemas.microsoft.com/office/drawing/2014/main" id="{C4BE7979-D773-1B49-807C-598597406F0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44144" y="2754808"/>
            <a:ext cx="2405908" cy="2013312"/>
          </a:xfrm>
          <a:prstGeom prst="rect">
            <a:avLst/>
          </a:prstGeom>
          <a:noFill/>
          <a:effectLst>
            <a:outerShdw blurRad="88900" dist="127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46238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9" name="Rectangle 8">
            <a:extLst>
              <a:ext uri="{FF2B5EF4-FFF2-40B4-BE49-F238E27FC236}">
                <a16:creationId xmlns:a16="http://schemas.microsoft.com/office/drawing/2014/main" id="{BB43EB7C-7510-E94F-9265-E591DCF68B7B}"/>
              </a:ext>
            </a:extLst>
          </p:cNvPr>
          <p:cNvSpPr/>
          <p:nvPr/>
        </p:nvSpPr>
        <p:spPr>
          <a:xfrm>
            <a:off x="920339" y="2220686"/>
            <a:ext cx="7356762" cy="2220685"/>
          </a:xfrm>
          <a:prstGeom prst="rect">
            <a:avLst/>
          </a:prstGeom>
          <a:solidFill>
            <a:schemeClr val="bg1"/>
          </a:solidFill>
          <a:ln>
            <a:noFill/>
          </a:ln>
          <a:effectLst>
            <a:outerShdw blurRad="2159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1" name="Shape 401"/>
          <p:cNvSpPr txBox="1">
            <a:spLocks noGrp="1"/>
          </p:cNvSpPr>
          <p:nvPr>
            <p:ph type="title"/>
          </p:nvPr>
        </p:nvSpPr>
        <p:spPr>
          <a:xfrm>
            <a:off x="180900" y="446900"/>
            <a:ext cx="87822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err="1"/>
              <a:t>VoiceFilter</a:t>
            </a:r>
            <a:r>
              <a:rPr lang="en" dirty="0"/>
              <a:t>: Say Goodbye to blindness!</a:t>
            </a:r>
            <a:endParaRPr dirty="0"/>
          </a:p>
        </p:txBody>
      </p:sp>
      <p:sp>
        <p:nvSpPr>
          <p:cNvPr id="402" name="Shape 402"/>
          <p:cNvSpPr txBox="1">
            <a:spLocks noGrp="1"/>
          </p:cNvSpPr>
          <p:nvPr>
            <p:ph type="body" idx="1"/>
          </p:nvPr>
        </p:nvSpPr>
        <p:spPr>
          <a:xfrm>
            <a:off x="180900" y="1143700"/>
            <a:ext cx="8782200" cy="3416400"/>
          </a:xfrm>
          <a:prstGeom prst="rect">
            <a:avLst/>
          </a:prstGeom>
        </p:spPr>
        <p:txBody>
          <a:bodyPr spcFirstLastPara="1" wrap="square" lIns="91425" tIns="91425" rIns="91425" bIns="91425" anchor="t" anchorCtr="0">
            <a:noAutofit/>
          </a:bodyPr>
          <a:lstStyle/>
          <a:p>
            <a:pPr fontAlgn="base">
              <a:lnSpc>
                <a:spcPct val="200000"/>
              </a:lnSpc>
            </a:pPr>
            <a:r>
              <a:rPr lang="en-US" dirty="0"/>
              <a:t>Condition the voice separation task by target speaker embedding</a:t>
            </a:r>
          </a:p>
        </p:txBody>
      </p:sp>
      <p:sp>
        <p:nvSpPr>
          <p:cNvPr id="2" name="Slide Number Placeholder 1">
            <a:extLst>
              <a:ext uri="{FF2B5EF4-FFF2-40B4-BE49-F238E27FC236}">
                <a16:creationId xmlns:a16="http://schemas.microsoft.com/office/drawing/2014/main" id="{E31B5B90-C3A9-0144-B4A0-A0ADF597C8FE}"/>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6</a:t>
            </a:fld>
            <a:endParaRPr lang="en"/>
          </a:p>
        </p:txBody>
      </p:sp>
      <p:pic>
        <p:nvPicPr>
          <p:cNvPr id="1029" name="Picture 5" descr="https://lh5.googleusercontent.com/1t8hTpK_K8B3-PDZC11VMiVavhGN2NcOZSJeEXTXampaoOhs_ciw37Zvu18x5D_FUt8SgqRn_5InwuLcc6GQ0CUFzzmoGCE_Q8pebwz6P9o_UdJQoKKnJM_ksa9q9eINtAJ9H1-z4K4">
            <a:extLst>
              <a:ext uri="{FF2B5EF4-FFF2-40B4-BE49-F238E27FC236}">
                <a16:creationId xmlns:a16="http://schemas.microsoft.com/office/drawing/2014/main" id="{6FB0C828-98E7-D844-8165-314F8EEF4F7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40266" y="3146169"/>
            <a:ext cx="1406620" cy="74378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lh5.googleusercontent.com/jl8t7ubF-xeihIaq4iYaI1RwChwDlfw1lm0187xBMqYA25tysTFN6e7wQCgRFME6XoXYNtYZsOSxf67XfxK2R2JNJdUQ6qAEtmXO-DS9bKMb07lrApfTeJqZygE4I-UiylyCBlVTD5I">
            <a:extLst>
              <a:ext uri="{FF2B5EF4-FFF2-40B4-BE49-F238E27FC236}">
                <a16:creationId xmlns:a16="http://schemas.microsoft.com/office/drawing/2014/main" id="{8FEC2CC3-B018-1E49-96F2-8ED16E68F46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92053" y="3146169"/>
            <a:ext cx="1411680" cy="733669"/>
          </a:xfrm>
          <a:prstGeom prst="rect">
            <a:avLst/>
          </a:prstGeom>
          <a:noFill/>
          <a:extLst>
            <a:ext uri="{909E8E84-426E-40DD-AFC4-6F175D3DCCD1}">
              <a14:hiddenFill xmlns:a14="http://schemas.microsoft.com/office/drawing/2010/main">
                <a:solidFill>
                  <a:srgbClr val="FFFFFF"/>
                </a:solidFill>
              </a14:hiddenFill>
            </a:ext>
          </a:extLst>
        </p:spPr>
      </p:pic>
      <p:sp>
        <p:nvSpPr>
          <p:cNvPr id="7" name="Rounded Rectangle 6">
            <a:extLst>
              <a:ext uri="{FF2B5EF4-FFF2-40B4-BE49-F238E27FC236}">
                <a16:creationId xmlns:a16="http://schemas.microsoft.com/office/drawing/2014/main" id="{D75E0F8A-3331-2646-892C-A3FB84A3C28B}"/>
              </a:ext>
            </a:extLst>
          </p:cNvPr>
          <p:cNvSpPr/>
          <p:nvPr/>
        </p:nvSpPr>
        <p:spPr>
          <a:xfrm>
            <a:off x="3788228" y="3123210"/>
            <a:ext cx="1567543" cy="789709"/>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Blind separation</a:t>
            </a:r>
          </a:p>
        </p:txBody>
      </p:sp>
      <p:sp>
        <p:nvSpPr>
          <p:cNvPr id="8" name="Right Arrow 7">
            <a:extLst>
              <a:ext uri="{FF2B5EF4-FFF2-40B4-BE49-F238E27FC236}">
                <a16:creationId xmlns:a16="http://schemas.microsoft.com/office/drawing/2014/main" id="{705944D0-B507-A649-9BEE-B96BC53CAF13}"/>
              </a:ext>
            </a:extLst>
          </p:cNvPr>
          <p:cNvSpPr/>
          <p:nvPr/>
        </p:nvSpPr>
        <p:spPr>
          <a:xfrm>
            <a:off x="3143630" y="3292915"/>
            <a:ext cx="504701" cy="440175"/>
          </a:xfrm>
          <a:prstGeom prst="rightArrow">
            <a:avLst/>
          </a:prstGeom>
          <a:solidFill>
            <a:schemeClr val="tx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a:extLst>
              <a:ext uri="{FF2B5EF4-FFF2-40B4-BE49-F238E27FC236}">
                <a16:creationId xmlns:a16="http://schemas.microsoft.com/office/drawing/2014/main" id="{3DBB6E7C-D339-E047-AE28-0F9CED2EBD7C}"/>
              </a:ext>
            </a:extLst>
          </p:cNvPr>
          <p:cNvSpPr/>
          <p:nvPr/>
        </p:nvSpPr>
        <p:spPr>
          <a:xfrm>
            <a:off x="5495668" y="3292914"/>
            <a:ext cx="504701" cy="440175"/>
          </a:xfrm>
          <a:prstGeom prst="rightArrow">
            <a:avLst/>
          </a:prstGeom>
          <a:solidFill>
            <a:schemeClr val="tx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8C57F987-85AF-5D43-B966-9E0DCB364CD6}"/>
              </a:ext>
            </a:extLst>
          </p:cNvPr>
          <p:cNvSpPr txBox="1"/>
          <p:nvPr/>
        </p:nvSpPr>
        <p:spPr>
          <a:xfrm>
            <a:off x="1175630" y="4045798"/>
            <a:ext cx="2244525" cy="307777"/>
          </a:xfrm>
          <a:prstGeom prst="rect">
            <a:avLst/>
          </a:prstGeom>
          <a:noFill/>
        </p:spPr>
        <p:txBody>
          <a:bodyPr wrap="none" rtlCol="0">
            <a:spAutoFit/>
          </a:bodyPr>
          <a:lstStyle/>
          <a:p>
            <a:pPr algn="ctr"/>
            <a:r>
              <a:rPr lang="en-US" dirty="0">
                <a:solidFill>
                  <a:schemeClr val="accent4"/>
                </a:solidFill>
              </a:rPr>
              <a:t>Noisy multi-speaker audio</a:t>
            </a:r>
          </a:p>
        </p:txBody>
      </p:sp>
      <p:sp>
        <p:nvSpPr>
          <p:cNvPr id="19" name="TextBox 18">
            <a:extLst>
              <a:ext uri="{FF2B5EF4-FFF2-40B4-BE49-F238E27FC236}">
                <a16:creationId xmlns:a16="http://schemas.microsoft.com/office/drawing/2014/main" id="{327FCF2F-6BDB-2649-9213-7E844C8E6108}"/>
              </a:ext>
            </a:extLst>
          </p:cNvPr>
          <p:cNvSpPr txBox="1"/>
          <p:nvPr/>
        </p:nvSpPr>
        <p:spPr>
          <a:xfrm>
            <a:off x="5633598" y="4045797"/>
            <a:ext cx="2531463" cy="307777"/>
          </a:xfrm>
          <a:prstGeom prst="rect">
            <a:avLst/>
          </a:prstGeom>
          <a:noFill/>
        </p:spPr>
        <p:txBody>
          <a:bodyPr wrap="none" rtlCol="0">
            <a:spAutoFit/>
          </a:bodyPr>
          <a:lstStyle/>
          <a:p>
            <a:pPr algn="ctr"/>
            <a:r>
              <a:rPr lang="en-US" dirty="0">
                <a:solidFill>
                  <a:schemeClr val="accent4"/>
                </a:solidFill>
              </a:rPr>
              <a:t>Clean audio of target speaker</a:t>
            </a:r>
          </a:p>
        </p:txBody>
      </p:sp>
      <p:grpSp>
        <p:nvGrpSpPr>
          <p:cNvPr id="11" name="Group 10">
            <a:extLst>
              <a:ext uri="{FF2B5EF4-FFF2-40B4-BE49-F238E27FC236}">
                <a16:creationId xmlns:a16="http://schemas.microsoft.com/office/drawing/2014/main" id="{1B97D5F9-1C8A-4243-AE2C-9EA63A2DD525}"/>
              </a:ext>
            </a:extLst>
          </p:cNvPr>
          <p:cNvGrpSpPr/>
          <p:nvPr/>
        </p:nvGrpSpPr>
        <p:grpSpPr>
          <a:xfrm>
            <a:off x="3395980" y="2302471"/>
            <a:ext cx="2321469" cy="1610448"/>
            <a:chOff x="3395980" y="2302471"/>
            <a:chExt cx="2321469" cy="1610448"/>
          </a:xfrm>
        </p:grpSpPr>
        <p:sp>
          <p:nvSpPr>
            <p:cNvPr id="17" name="Right Arrow 16">
              <a:extLst>
                <a:ext uri="{FF2B5EF4-FFF2-40B4-BE49-F238E27FC236}">
                  <a16:creationId xmlns:a16="http://schemas.microsoft.com/office/drawing/2014/main" id="{4F29A4EB-CA71-614E-82D8-C6DB8F924D04}"/>
                </a:ext>
              </a:extLst>
            </p:cNvPr>
            <p:cNvSpPr/>
            <p:nvPr/>
          </p:nvSpPr>
          <p:spPr>
            <a:xfrm rot="5400000">
              <a:off x="4354624" y="2550676"/>
              <a:ext cx="434742" cy="606033"/>
            </a:xfrm>
            <a:prstGeom prst="rightArrow">
              <a:avLst/>
            </a:prstGeom>
            <a:solidFill>
              <a:schemeClr val="tx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827B395A-1F3C-8B4B-B356-02191A2CB082}"/>
                </a:ext>
              </a:extLst>
            </p:cNvPr>
            <p:cNvSpPr txBox="1"/>
            <p:nvPr/>
          </p:nvSpPr>
          <p:spPr>
            <a:xfrm>
              <a:off x="3395980" y="2302471"/>
              <a:ext cx="2321469" cy="307777"/>
            </a:xfrm>
            <a:prstGeom prst="rect">
              <a:avLst/>
            </a:prstGeom>
            <a:noFill/>
          </p:spPr>
          <p:txBody>
            <a:bodyPr wrap="none" rtlCol="0">
              <a:spAutoFit/>
            </a:bodyPr>
            <a:lstStyle/>
            <a:p>
              <a:pPr algn="ctr"/>
              <a:r>
                <a:rPr lang="en-US" dirty="0">
                  <a:solidFill>
                    <a:schemeClr val="accent4"/>
                  </a:solidFill>
                </a:rPr>
                <a:t>Target speaker embedding</a:t>
              </a:r>
            </a:p>
          </p:txBody>
        </p:sp>
        <p:sp>
          <p:nvSpPr>
            <p:cNvPr id="21" name="Rounded Rectangle 20">
              <a:extLst>
                <a:ext uri="{FF2B5EF4-FFF2-40B4-BE49-F238E27FC236}">
                  <a16:creationId xmlns:a16="http://schemas.microsoft.com/office/drawing/2014/main" id="{FA6418D1-41D4-374B-9017-BEB8127147DC}"/>
                </a:ext>
              </a:extLst>
            </p:cNvPr>
            <p:cNvSpPr/>
            <p:nvPr/>
          </p:nvSpPr>
          <p:spPr>
            <a:xfrm>
              <a:off x="3788223" y="3123210"/>
              <a:ext cx="1567543" cy="789709"/>
            </a:xfrm>
            <a:prstGeom prst="roundRect">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ysClr val="windowText" lastClr="000000"/>
                  </a:solidFill>
                </a:rPr>
                <a:t>VoiceFilter</a:t>
              </a:r>
              <a:endParaRPr lang="en-US" dirty="0">
                <a:solidFill>
                  <a:sysClr val="windowText" lastClr="000000"/>
                </a:solidFill>
              </a:endParaRPr>
            </a:p>
          </p:txBody>
        </p:sp>
      </p:grpSp>
    </p:spTree>
    <p:extLst>
      <p:ext uri="{BB962C8B-B14F-4D97-AF65-F5344CB8AC3E}">
        <p14:creationId xmlns:p14="http://schemas.microsoft.com/office/powerpoint/2010/main" val="774120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linds(horizontal)">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Shape 401"/>
          <p:cNvSpPr txBox="1">
            <a:spLocks noGrp="1"/>
          </p:cNvSpPr>
          <p:nvPr>
            <p:ph type="title"/>
          </p:nvPr>
        </p:nvSpPr>
        <p:spPr>
          <a:xfrm>
            <a:off x="180900" y="446900"/>
            <a:ext cx="87822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Learn more about </a:t>
            </a:r>
            <a:r>
              <a:rPr lang="en" dirty="0" err="1"/>
              <a:t>VoiceFilter</a:t>
            </a:r>
            <a:endParaRPr dirty="0"/>
          </a:p>
        </p:txBody>
      </p:sp>
      <p:sp>
        <p:nvSpPr>
          <p:cNvPr id="402" name="Shape 402"/>
          <p:cNvSpPr txBox="1">
            <a:spLocks noGrp="1"/>
          </p:cNvSpPr>
          <p:nvPr>
            <p:ph type="body" idx="1"/>
          </p:nvPr>
        </p:nvSpPr>
        <p:spPr>
          <a:xfrm>
            <a:off x="180900" y="1143700"/>
            <a:ext cx="8782200" cy="3416400"/>
          </a:xfrm>
          <a:prstGeom prst="rect">
            <a:avLst/>
          </a:prstGeom>
        </p:spPr>
        <p:txBody>
          <a:bodyPr spcFirstLastPara="1" wrap="square" lIns="91425" tIns="91425" rIns="91425" bIns="91425" anchor="t" anchorCtr="0">
            <a:noAutofit/>
          </a:bodyPr>
          <a:lstStyle/>
          <a:p>
            <a:pPr fontAlgn="base">
              <a:lnSpc>
                <a:spcPct val="200000"/>
              </a:lnSpc>
            </a:pPr>
            <a:r>
              <a:rPr lang="en-US" dirty="0">
                <a:hlinkClick r:id="rId3"/>
              </a:rPr>
              <a:t>https://www.youtube.com/watch?v=gnRX2lzepz0</a:t>
            </a:r>
            <a:endParaRPr lang="en-US" dirty="0"/>
          </a:p>
        </p:txBody>
      </p:sp>
      <p:pic>
        <p:nvPicPr>
          <p:cNvPr id="3" name="Picture 2">
            <a:extLst>
              <a:ext uri="{FF2B5EF4-FFF2-40B4-BE49-F238E27FC236}">
                <a16:creationId xmlns:a16="http://schemas.microsoft.com/office/drawing/2014/main" id="{B187E91A-2522-E64B-B2A4-12EF10B06170}"/>
              </a:ext>
            </a:extLst>
          </p:cNvPr>
          <p:cNvPicPr>
            <a:picLocks noChangeAspect="1"/>
          </p:cNvPicPr>
          <p:nvPr/>
        </p:nvPicPr>
        <p:blipFill>
          <a:blip r:embed="rId4"/>
          <a:stretch>
            <a:fillRect/>
          </a:stretch>
        </p:blipFill>
        <p:spPr>
          <a:xfrm>
            <a:off x="2145600" y="1807834"/>
            <a:ext cx="4841740" cy="3272502"/>
          </a:xfrm>
          <a:prstGeom prst="rect">
            <a:avLst/>
          </a:prstGeom>
          <a:effectLst>
            <a:outerShdw blurRad="76200" dir="2700000" algn="tl" rotWithShape="0">
              <a:prstClr val="black">
                <a:alpha val="60000"/>
              </a:prstClr>
            </a:outerShdw>
          </a:effectLst>
        </p:spPr>
      </p:pic>
    </p:spTree>
    <p:extLst>
      <p:ext uri="{BB962C8B-B14F-4D97-AF65-F5344CB8AC3E}">
        <p14:creationId xmlns:p14="http://schemas.microsoft.com/office/powerpoint/2010/main" val="39731715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Shape 86"/>
          <p:cNvSpPr txBox="1">
            <a:spLocks noGrp="1"/>
          </p:cNvSpPr>
          <p:nvPr>
            <p:ph type="title"/>
          </p:nvPr>
        </p:nvSpPr>
        <p:spPr>
          <a:xfrm>
            <a:off x="540100" y="703050"/>
            <a:ext cx="8035200" cy="3649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Part 2:</a:t>
            </a:r>
            <a:endParaRPr dirty="0"/>
          </a:p>
          <a:p>
            <a:pPr marL="0" lvl="0" indent="0" rtl="0">
              <a:spcBef>
                <a:spcPts val="0"/>
              </a:spcBef>
              <a:spcAft>
                <a:spcPts val="0"/>
              </a:spcAft>
              <a:buNone/>
            </a:pPr>
            <a:endParaRPr dirty="0"/>
          </a:p>
          <a:p>
            <a:pPr marL="0" lvl="0" indent="0" rtl="0">
              <a:spcBef>
                <a:spcPts val="0"/>
              </a:spcBef>
              <a:spcAft>
                <a:spcPts val="0"/>
              </a:spcAft>
              <a:buNone/>
            </a:pPr>
            <a:r>
              <a:rPr lang="en" dirty="0" err="1"/>
              <a:t>VoiceFilter</a:t>
            </a:r>
            <a:r>
              <a:rPr lang="en" dirty="0"/>
              <a:t> for on-device ASR</a:t>
            </a:r>
            <a:endParaRPr dirty="0"/>
          </a:p>
        </p:txBody>
      </p:sp>
    </p:spTree>
    <p:extLst>
      <p:ext uri="{BB962C8B-B14F-4D97-AF65-F5344CB8AC3E}">
        <p14:creationId xmlns:p14="http://schemas.microsoft.com/office/powerpoint/2010/main" val="9980554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Shape 401"/>
          <p:cNvSpPr txBox="1">
            <a:spLocks noGrp="1"/>
          </p:cNvSpPr>
          <p:nvPr>
            <p:ph type="title"/>
          </p:nvPr>
        </p:nvSpPr>
        <p:spPr>
          <a:xfrm>
            <a:off x="180900" y="446900"/>
            <a:ext cx="87822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On-device ASR</a:t>
            </a:r>
            <a:endParaRPr dirty="0"/>
          </a:p>
        </p:txBody>
      </p:sp>
      <p:sp>
        <p:nvSpPr>
          <p:cNvPr id="402" name="Shape 402"/>
          <p:cNvSpPr txBox="1">
            <a:spLocks noGrp="1"/>
          </p:cNvSpPr>
          <p:nvPr>
            <p:ph type="body" idx="1"/>
          </p:nvPr>
        </p:nvSpPr>
        <p:spPr>
          <a:xfrm>
            <a:off x="180900" y="1143700"/>
            <a:ext cx="8782200" cy="3416400"/>
          </a:xfrm>
          <a:prstGeom prst="rect">
            <a:avLst/>
          </a:prstGeom>
        </p:spPr>
        <p:txBody>
          <a:bodyPr spcFirstLastPara="1" wrap="square" lIns="91425" tIns="91425" rIns="91425" bIns="91425" anchor="t" anchorCtr="0">
            <a:noAutofit/>
          </a:bodyPr>
          <a:lstStyle/>
          <a:p>
            <a:pPr fontAlgn="base">
              <a:lnSpc>
                <a:spcPct val="200000"/>
              </a:lnSpc>
            </a:pPr>
            <a:r>
              <a:rPr lang="en-US" dirty="0"/>
              <a:t>Moving ASR from cloud to device is the trend</a:t>
            </a:r>
          </a:p>
          <a:p>
            <a:pPr lvl="1" fontAlgn="base">
              <a:lnSpc>
                <a:spcPct val="200000"/>
              </a:lnSpc>
              <a:spcBef>
                <a:spcPts val="0"/>
              </a:spcBef>
            </a:pPr>
            <a:r>
              <a:rPr lang="en-US" dirty="0"/>
              <a:t>No requirement for </a:t>
            </a:r>
            <a:r>
              <a:rPr lang="en-US" b="1" dirty="0"/>
              <a:t>Internet</a:t>
            </a:r>
          </a:p>
          <a:p>
            <a:pPr lvl="1" fontAlgn="base">
              <a:lnSpc>
                <a:spcPct val="200000"/>
              </a:lnSpc>
              <a:spcBef>
                <a:spcPts val="0"/>
              </a:spcBef>
            </a:pPr>
            <a:r>
              <a:rPr lang="en-US" dirty="0"/>
              <a:t>Much less </a:t>
            </a:r>
            <a:r>
              <a:rPr lang="en-US" b="1" dirty="0"/>
              <a:t>latency</a:t>
            </a:r>
            <a:r>
              <a:rPr lang="en-US" dirty="0"/>
              <a:t> due to communications</a:t>
            </a:r>
          </a:p>
          <a:p>
            <a:pPr lvl="1" fontAlgn="base">
              <a:lnSpc>
                <a:spcPct val="200000"/>
              </a:lnSpc>
              <a:spcBef>
                <a:spcPts val="0"/>
              </a:spcBef>
            </a:pPr>
            <a:r>
              <a:rPr lang="en-US" dirty="0"/>
              <a:t>Better </a:t>
            </a:r>
            <a:r>
              <a:rPr lang="en-US" b="1" dirty="0"/>
              <a:t>privacy</a:t>
            </a:r>
            <a:r>
              <a:rPr lang="en-US" dirty="0"/>
              <a:t> preservation</a:t>
            </a:r>
          </a:p>
          <a:p>
            <a:pPr fontAlgn="base">
              <a:lnSpc>
                <a:spcPct val="200000"/>
              </a:lnSpc>
            </a:pPr>
            <a:r>
              <a:rPr lang="en-US" dirty="0"/>
              <a:t>Example use cases (smartphones, smart home devices):</a:t>
            </a:r>
          </a:p>
          <a:p>
            <a:pPr lvl="1" fontAlgn="base">
              <a:lnSpc>
                <a:spcPct val="200000"/>
              </a:lnSpc>
              <a:spcBef>
                <a:spcPts val="0"/>
              </a:spcBef>
            </a:pPr>
            <a:r>
              <a:rPr lang="en-US" dirty="0"/>
              <a:t>“Turn on flashlight”</a:t>
            </a:r>
          </a:p>
          <a:p>
            <a:pPr lvl="1" fontAlgn="base">
              <a:lnSpc>
                <a:spcPct val="200000"/>
              </a:lnSpc>
              <a:spcBef>
                <a:spcPts val="0"/>
              </a:spcBef>
            </a:pPr>
            <a:r>
              <a:rPr lang="en-US" dirty="0"/>
              <a:t>“Turn on bedroom lights”</a:t>
            </a:r>
          </a:p>
        </p:txBody>
      </p:sp>
    </p:spTree>
    <p:extLst>
      <p:ext uri="{BB962C8B-B14F-4D97-AF65-F5344CB8AC3E}">
        <p14:creationId xmlns:p14="http://schemas.microsoft.com/office/powerpoint/2010/main" val="664275928"/>
      </p:ext>
    </p:extLst>
  </p:cSld>
  <p:clrMapOvr>
    <a:masterClrMapping/>
  </p:clrMapOvr>
</p:sld>
</file>

<file path=ppt/theme/theme1.xml><?xml version="1.0" encoding="utf-8"?>
<a:theme xmlns:a="http://schemas.openxmlformats.org/drawingml/2006/main" name="Google">
  <a:themeElements>
    <a:clrScheme name="Google">
      <a:dk1>
        <a:srgbClr val="4285F4"/>
      </a:dk1>
      <a:lt1>
        <a:srgbClr val="FFFFFF"/>
      </a:lt1>
      <a:dk2>
        <a:srgbClr val="666666"/>
      </a:dk2>
      <a:lt2>
        <a:srgbClr val="BDBDBD"/>
      </a:lt2>
      <a:accent1>
        <a:srgbClr val="0277BD"/>
      </a:accent1>
      <a:accent2>
        <a:srgbClr val="34A853"/>
      </a:accent2>
      <a:accent3>
        <a:srgbClr val="EA4335"/>
      </a:accent3>
      <a:accent4>
        <a:srgbClr val="FF9800"/>
      </a:accent4>
      <a:accent5>
        <a:srgbClr val="4FC3F7"/>
      </a:accent5>
      <a:accent6>
        <a:srgbClr val="FBBC05"/>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3194</TotalTime>
  <Words>1813</Words>
  <Application>Microsoft Macintosh PowerPoint</Application>
  <PresentationFormat>On-screen Show (16:9)</PresentationFormat>
  <Paragraphs>310</Paragraphs>
  <Slides>44</Slides>
  <Notes>44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44</vt:i4>
      </vt:variant>
    </vt:vector>
  </HeadingPairs>
  <TitlesOfParts>
    <vt:vector size="48" baseType="lpstr">
      <vt:lpstr>Cambria Math</vt:lpstr>
      <vt:lpstr>Arial</vt:lpstr>
      <vt:lpstr>Roboto</vt:lpstr>
      <vt:lpstr>Google</vt:lpstr>
      <vt:lpstr>VoiceFilter-Lite: Streaming Targeted Voice Separation for On-Device Speech Recognition</vt:lpstr>
      <vt:lpstr>Key messages</vt:lpstr>
      <vt:lpstr>Part 1:  Recap of VoiceFilter</vt:lpstr>
      <vt:lpstr>The Cocktail Party Problem</vt:lpstr>
      <vt:lpstr>Knowing “whom to listen to”</vt:lpstr>
      <vt:lpstr>VoiceFilter: Say Goodbye to blindness!</vt:lpstr>
      <vt:lpstr>Learn more about VoiceFilter</vt:lpstr>
      <vt:lpstr>Part 2:  VoiceFilter for on-device ASR</vt:lpstr>
      <vt:lpstr>On-device ASR</vt:lpstr>
      <vt:lpstr>Challenges: On-device VoiceFilter</vt:lpstr>
      <vt:lpstr>Challenges: VoiceFilter for ASR</vt:lpstr>
      <vt:lpstr>Part 3:  The journey to Lite</vt:lpstr>
      <vt:lpstr>Optimizing for CPU and latency</vt:lpstr>
      <vt:lpstr>Optimizing for CPU and latency</vt:lpstr>
      <vt:lpstr>Optimizing for CPU and latency</vt:lpstr>
      <vt:lpstr>Let’s simplify the feature frontend</vt:lpstr>
      <vt:lpstr>Model architecture</vt:lpstr>
      <vt:lpstr>What have changed since VoiceFilter</vt:lpstr>
      <vt:lpstr>VoiceFilter-Lite vs joint training with ASR</vt:lpstr>
      <vt:lpstr>Part 4:  The long fight with over-suppression</vt:lpstr>
      <vt:lpstr>Why it’s a hard problem</vt:lpstr>
      <vt:lpstr>Asymmetric loss</vt:lpstr>
      <vt:lpstr>Adaptive suppression strength</vt:lpstr>
      <vt:lpstr>Adaptive suppression strength</vt:lpstr>
      <vt:lpstr>Adaptive suppression strength</vt:lpstr>
      <vt:lpstr>Part 5:  Experiment setup</vt:lpstr>
      <vt:lpstr>Metrics</vt:lpstr>
      <vt:lpstr>Models</vt:lpstr>
      <vt:lpstr>Data generation for training and evaluation</vt:lpstr>
      <vt:lpstr>Two experiment groups</vt:lpstr>
      <vt:lpstr>Part 6:  Results and conclusions</vt:lpstr>
      <vt:lpstr>Results of Group 1 (LibriSpeech)</vt:lpstr>
      <vt:lpstr>Results of Group 1 (LibriSpeech)</vt:lpstr>
      <vt:lpstr>Results of Group 1 (LibriSpeech)</vt:lpstr>
      <vt:lpstr>Results of Group 1 (LibriSpeech)</vt:lpstr>
      <vt:lpstr>Results of Group 2 (Realistic speech queries)</vt:lpstr>
      <vt:lpstr>Results of Group 2 (Realistic speech queries)</vt:lpstr>
      <vt:lpstr>Results of Group 2 (Realistic speech queries)</vt:lpstr>
      <vt:lpstr>Results of Group 2 (Realistic speech queries)</vt:lpstr>
      <vt:lpstr>Which frontend to use?</vt:lpstr>
      <vt:lpstr>Conclusions</vt:lpstr>
      <vt:lpstr>Demo</vt:lpstr>
      <vt:lpstr>Acknowledgement</vt:lpstr>
      <vt:lpstr>Questions?</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Generalized End-to-End Loss For Speaker Verification</dc:title>
  <cp:lastModifiedBy>Microsoft Office User</cp:lastModifiedBy>
  <cp:revision>292</cp:revision>
  <dcterms:modified xsi:type="dcterms:W3CDTF">2020-09-14T02:03:15Z</dcterms:modified>
</cp:coreProperties>
</file>